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7" r:id="rId2"/>
  </p:sldMasterIdLst>
  <p:sldIdLst>
    <p:sldId id="273" r:id="rId3"/>
    <p:sldId id="275" r:id="rId4"/>
    <p:sldId id="276" r:id="rId5"/>
    <p:sldId id="277" r:id="rId6"/>
    <p:sldId id="257" r:id="rId7"/>
    <p:sldId id="258" r:id="rId8"/>
    <p:sldId id="259" r:id="rId9"/>
    <p:sldId id="260" r:id="rId10"/>
    <p:sldId id="261" r:id="rId11"/>
    <p:sldId id="262" r:id="rId12"/>
    <p:sldId id="263" r:id="rId13"/>
    <p:sldId id="264" r:id="rId14"/>
    <p:sldId id="265" r:id="rId15"/>
    <p:sldId id="266" r:id="rId16"/>
    <p:sldId id="267" r:id="rId17"/>
    <p:sldId id="278" r:id="rId18"/>
    <p:sldId id="279" r:id="rId19"/>
    <p:sldId id="280" r:id="rId20"/>
    <p:sldId id="281" r:id="rId21"/>
    <p:sldId id="282" r:id="rId22"/>
    <p:sldId id="283" r:id="rId23"/>
    <p:sldId id="28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 R" initials="AR" lastIdx="3" clrIdx="0">
    <p:extLst>
      <p:ext uri="{19B8F6BF-5375-455C-9EA6-DF929625EA0E}">
        <p15:presenceInfo xmlns:p15="http://schemas.microsoft.com/office/powerpoint/2012/main" userId="eb5bcc2279ed8d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15BB"/>
    <a:srgbClr val="A62A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52"/>
    <p:restoredTop sz="96058"/>
  </p:normalViewPr>
  <p:slideViewPr>
    <p:cSldViewPr snapToGrid="0" snapToObjects="1">
      <p:cViewPr>
        <p:scale>
          <a:sx n="80" d="100"/>
          <a:sy n="80" d="100"/>
        </p:scale>
        <p:origin x="75" y="16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10T09:33:20.410" idx="1">
    <p:pos x="10" y="10"/>
    <p:text/>
    <p:extLst>
      <p:ext uri="{C676402C-5697-4E1C-873F-D02D1690AC5C}">
        <p15:threadingInfo xmlns:p15="http://schemas.microsoft.com/office/powerpoint/2012/main" timeZoneBias="24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982293-6E3F-4092-B400-1E5FA82A8D9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4786840-D236-4692-B5FC-F348B5B33020}">
      <dgm:prSet/>
      <dgm:spPr/>
      <dgm:t>
        <a:bodyPr/>
        <a:lstStyle/>
        <a:p>
          <a:pPr>
            <a:defRPr cap="all"/>
          </a:pPr>
          <a:r>
            <a:rPr lang="en-US"/>
            <a:t>Sentiment Analysis</a:t>
          </a:r>
        </a:p>
      </dgm:t>
    </dgm:pt>
    <dgm:pt modelId="{534C6C11-B6C4-492F-B3D4-0E558B614426}" type="parTrans" cxnId="{B3A3EF04-D777-4FF6-8200-AA10EFD1A81E}">
      <dgm:prSet/>
      <dgm:spPr/>
      <dgm:t>
        <a:bodyPr/>
        <a:lstStyle/>
        <a:p>
          <a:endParaRPr lang="en-US"/>
        </a:p>
      </dgm:t>
    </dgm:pt>
    <dgm:pt modelId="{E8C015E3-FD60-404C-8495-1F364423C519}" type="sibTrans" cxnId="{B3A3EF04-D777-4FF6-8200-AA10EFD1A81E}">
      <dgm:prSet/>
      <dgm:spPr/>
      <dgm:t>
        <a:bodyPr/>
        <a:lstStyle/>
        <a:p>
          <a:endParaRPr lang="en-US"/>
        </a:p>
      </dgm:t>
    </dgm:pt>
    <dgm:pt modelId="{EE7501E6-1C8D-4837-AE88-C487A8EEFB22}">
      <dgm:prSet/>
      <dgm:spPr/>
      <dgm:t>
        <a:bodyPr/>
        <a:lstStyle/>
        <a:p>
          <a:pPr>
            <a:defRPr cap="all"/>
          </a:pPr>
          <a:r>
            <a:rPr lang="en-US" dirty="0"/>
            <a:t>Covid Stats</a:t>
          </a:r>
        </a:p>
      </dgm:t>
    </dgm:pt>
    <dgm:pt modelId="{5799D22B-6C30-433A-89FD-CA4DFEC89870}" type="parTrans" cxnId="{927C712E-CA2C-431A-B552-2582AE51361D}">
      <dgm:prSet/>
      <dgm:spPr/>
      <dgm:t>
        <a:bodyPr/>
        <a:lstStyle/>
        <a:p>
          <a:endParaRPr lang="en-US"/>
        </a:p>
      </dgm:t>
    </dgm:pt>
    <dgm:pt modelId="{F4D846EF-51B3-46E1-8530-6C87D89E1B04}" type="sibTrans" cxnId="{927C712E-CA2C-431A-B552-2582AE51361D}">
      <dgm:prSet/>
      <dgm:spPr/>
      <dgm:t>
        <a:bodyPr/>
        <a:lstStyle/>
        <a:p>
          <a:endParaRPr lang="en-US"/>
        </a:p>
      </dgm:t>
    </dgm:pt>
    <dgm:pt modelId="{9C1E9AAA-FA06-486C-A71C-138C23229EC2}">
      <dgm:prSet/>
      <dgm:spPr/>
      <dgm:t>
        <a:bodyPr/>
        <a:lstStyle/>
        <a:p>
          <a:pPr>
            <a:defRPr cap="all"/>
          </a:pPr>
          <a:r>
            <a:rPr lang="en-US"/>
            <a:t>Stock Market</a:t>
          </a:r>
        </a:p>
      </dgm:t>
    </dgm:pt>
    <dgm:pt modelId="{F800A534-A580-41D2-BBC0-CE700C3128AA}" type="parTrans" cxnId="{F4155B7C-6959-4D00-B510-909C1A400CE0}">
      <dgm:prSet/>
      <dgm:spPr/>
      <dgm:t>
        <a:bodyPr/>
        <a:lstStyle/>
        <a:p>
          <a:endParaRPr lang="en-US"/>
        </a:p>
      </dgm:t>
    </dgm:pt>
    <dgm:pt modelId="{ADFA69C1-6072-40BD-A69B-3A135645B6EF}" type="sibTrans" cxnId="{F4155B7C-6959-4D00-B510-909C1A400CE0}">
      <dgm:prSet/>
      <dgm:spPr/>
      <dgm:t>
        <a:bodyPr/>
        <a:lstStyle/>
        <a:p>
          <a:endParaRPr lang="en-US"/>
        </a:p>
      </dgm:t>
    </dgm:pt>
    <dgm:pt modelId="{91C0B145-FECA-4002-96F4-0D5F3A239F9D}">
      <dgm:prSet/>
      <dgm:spPr/>
      <dgm:t>
        <a:bodyPr/>
        <a:lstStyle/>
        <a:p>
          <a:pPr>
            <a:defRPr cap="all"/>
          </a:pPr>
          <a:r>
            <a:rPr lang="en-US"/>
            <a:t>Google Search Trend</a:t>
          </a:r>
        </a:p>
      </dgm:t>
    </dgm:pt>
    <dgm:pt modelId="{E3ABD92B-3860-4E4A-847F-090F67A9B27A}" type="parTrans" cxnId="{8EB011FF-6D84-45F7-9AA0-F2CA9522D1CB}">
      <dgm:prSet/>
      <dgm:spPr/>
      <dgm:t>
        <a:bodyPr/>
        <a:lstStyle/>
        <a:p>
          <a:endParaRPr lang="en-US"/>
        </a:p>
      </dgm:t>
    </dgm:pt>
    <dgm:pt modelId="{7736AF49-563E-4364-A934-B559828FE28A}" type="sibTrans" cxnId="{8EB011FF-6D84-45F7-9AA0-F2CA9522D1CB}">
      <dgm:prSet/>
      <dgm:spPr/>
      <dgm:t>
        <a:bodyPr/>
        <a:lstStyle/>
        <a:p>
          <a:endParaRPr lang="en-US"/>
        </a:p>
      </dgm:t>
    </dgm:pt>
    <dgm:pt modelId="{AC0CAD8D-3E22-4258-B264-40B928B2481E}" type="pres">
      <dgm:prSet presAssocID="{73982293-6E3F-4092-B400-1E5FA82A8D91}" presName="root" presStyleCnt="0">
        <dgm:presLayoutVars>
          <dgm:dir/>
          <dgm:resizeHandles val="exact"/>
        </dgm:presLayoutVars>
      </dgm:prSet>
      <dgm:spPr/>
    </dgm:pt>
    <dgm:pt modelId="{7F434BFE-4557-41CF-9279-B7D4C683F19E}" type="pres">
      <dgm:prSet presAssocID="{B4786840-D236-4692-B5FC-F348B5B33020}" presName="compNode" presStyleCnt="0"/>
      <dgm:spPr/>
    </dgm:pt>
    <dgm:pt modelId="{E2562EC8-420D-42AD-B7A7-4ACE912CB335}" type="pres">
      <dgm:prSet presAssocID="{B4786840-D236-4692-B5FC-F348B5B33020}" presName="iconBgRect" presStyleLbl="bgShp" presStyleIdx="0" presStyleCnt="4"/>
      <dgm:spPr/>
    </dgm:pt>
    <dgm:pt modelId="{DE5EC2CF-430B-4913-9A25-932290042DD9}" type="pres">
      <dgm:prSet presAssocID="{B4786840-D236-4692-B5FC-F348B5B3302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153ED4EE-39C9-43A0-92DF-52C4B786DA62}" type="pres">
      <dgm:prSet presAssocID="{B4786840-D236-4692-B5FC-F348B5B33020}" presName="spaceRect" presStyleCnt="0"/>
      <dgm:spPr/>
    </dgm:pt>
    <dgm:pt modelId="{659C496A-8243-4CA5-9EC2-D7E015C292CD}" type="pres">
      <dgm:prSet presAssocID="{B4786840-D236-4692-B5FC-F348B5B33020}" presName="textRect" presStyleLbl="revTx" presStyleIdx="0" presStyleCnt="4">
        <dgm:presLayoutVars>
          <dgm:chMax val="1"/>
          <dgm:chPref val="1"/>
        </dgm:presLayoutVars>
      </dgm:prSet>
      <dgm:spPr/>
    </dgm:pt>
    <dgm:pt modelId="{FFF6EA1F-3D3C-4595-A177-D9E58ABD3930}" type="pres">
      <dgm:prSet presAssocID="{E8C015E3-FD60-404C-8495-1F364423C519}" presName="sibTrans" presStyleCnt="0"/>
      <dgm:spPr/>
    </dgm:pt>
    <dgm:pt modelId="{3E68595B-89F2-415C-BF6E-E4BD604C2AC6}" type="pres">
      <dgm:prSet presAssocID="{EE7501E6-1C8D-4837-AE88-C487A8EEFB22}" presName="compNode" presStyleCnt="0"/>
      <dgm:spPr/>
    </dgm:pt>
    <dgm:pt modelId="{B8D19FA0-5F17-42B1-B443-DEFFF622B380}" type="pres">
      <dgm:prSet presAssocID="{EE7501E6-1C8D-4837-AE88-C487A8EEFB22}" presName="iconBgRect" presStyleLbl="bgShp" presStyleIdx="1" presStyleCnt="4"/>
      <dgm:spPr/>
    </dgm:pt>
    <dgm:pt modelId="{2F908E98-DF5C-4C5F-BC0C-501251884881}" type="pres">
      <dgm:prSet presAssocID="{EE7501E6-1C8D-4837-AE88-C487A8EEFB2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9D889551-ABAB-4070-B4FE-361EF62E707C}" type="pres">
      <dgm:prSet presAssocID="{EE7501E6-1C8D-4837-AE88-C487A8EEFB22}" presName="spaceRect" presStyleCnt="0"/>
      <dgm:spPr/>
    </dgm:pt>
    <dgm:pt modelId="{FB31C5ED-B9FE-47B4-B82D-24B09797AAD3}" type="pres">
      <dgm:prSet presAssocID="{EE7501E6-1C8D-4837-AE88-C487A8EEFB22}" presName="textRect" presStyleLbl="revTx" presStyleIdx="1" presStyleCnt="4">
        <dgm:presLayoutVars>
          <dgm:chMax val="1"/>
          <dgm:chPref val="1"/>
        </dgm:presLayoutVars>
      </dgm:prSet>
      <dgm:spPr/>
    </dgm:pt>
    <dgm:pt modelId="{FBB43E2E-B72E-4ACF-88AD-BB18E67173E0}" type="pres">
      <dgm:prSet presAssocID="{F4D846EF-51B3-46E1-8530-6C87D89E1B04}" presName="sibTrans" presStyleCnt="0"/>
      <dgm:spPr/>
    </dgm:pt>
    <dgm:pt modelId="{6AEB1463-03C1-47CC-BE27-4FE4E85A2BFA}" type="pres">
      <dgm:prSet presAssocID="{9C1E9AAA-FA06-486C-A71C-138C23229EC2}" presName="compNode" presStyleCnt="0"/>
      <dgm:spPr/>
    </dgm:pt>
    <dgm:pt modelId="{89B473A1-7663-4399-9EA8-14CB9DEE1981}" type="pres">
      <dgm:prSet presAssocID="{9C1E9AAA-FA06-486C-A71C-138C23229EC2}" presName="iconBgRect" presStyleLbl="bgShp" presStyleIdx="2" presStyleCnt="4"/>
      <dgm:spPr/>
    </dgm:pt>
    <dgm:pt modelId="{C4328657-0DBA-44BB-818A-3052A8CE516D}" type="pres">
      <dgm:prSet presAssocID="{9C1E9AAA-FA06-486C-A71C-138C23229EC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1B5E194D-E92D-4210-AC4A-C7DCC1CD3805}" type="pres">
      <dgm:prSet presAssocID="{9C1E9AAA-FA06-486C-A71C-138C23229EC2}" presName="spaceRect" presStyleCnt="0"/>
      <dgm:spPr/>
    </dgm:pt>
    <dgm:pt modelId="{4E0C413F-E274-409C-939F-BA272A916F36}" type="pres">
      <dgm:prSet presAssocID="{9C1E9AAA-FA06-486C-A71C-138C23229EC2}" presName="textRect" presStyleLbl="revTx" presStyleIdx="2" presStyleCnt="4">
        <dgm:presLayoutVars>
          <dgm:chMax val="1"/>
          <dgm:chPref val="1"/>
        </dgm:presLayoutVars>
      </dgm:prSet>
      <dgm:spPr/>
    </dgm:pt>
    <dgm:pt modelId="{3C924D94-695B-4A00-877D-0A422DB350DB}" type="pres">
      <dgm:prSet presAssocID="{ADFA69C1-6072-40BD-A69B-3A135645B6EF}" presName="sibTrans" presStyleCnt="0"/>
      <dgm:spPr/>
    </dgm:pt>
    <dgm:pt modelId="{19D401CF-4258-4A8B-9C1D-EEDB1AE33577}" type="pres">
      <dgm:prSet presAssocID="{91C0B145-FECA-4002-96F4-0D5F3A239F9D}" presName="compNode" presStyleCnt="0"/>
      <dgm:spPr/>
    </dgm:pt>
    <dgm:pt modelId="{BF5A6A0A-B667-4BB1-87EC-46C45FC9FE6A}" type="pres">
      <dgm:prSet presAssocID="{91C0B145-FECA-4002-96F4-0D5F3A239F9D}" presName="iconBgRect" presStyleLbl="bgShp" presStyleIdx="3" presStyleCnt="4"/>
      <dgm:spPr/>
    </dgm:pt>
    <dgm:pt modelId="{0286CED9-81F8-4401-A187-2FAB3A949993}" type="pres">
      <dgm:prSet presAssocID="{91C0B145-FECA-4002-96F4-0D5F3A239F9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A1ACD631-86C6-485A-9572-40917C124059}" type="pres">
      <dgm:prSet presAssocID="{91C0B145-FECA-4002-96F4-0D5F3A239F9D}" presName="spaceRect" presStyleCnt="0"/>
      <dgm:spPr/>
    </dgm:pt>
    <dgm:pt modelId="{9DE5B839-B070-4B4E-8C4C-EC5F8D84AC80}" type="pres">
      <dgm:prSet presAssocID="{91C0B145-FECA-4002-96F4-0D5F3A239F9D}" presName="textRect" presStyleLbl="revTx" presStyleIdx="3" presStyleCnt="4">
        <dgm:presLayoutVars>
          <dgm:chMax val="1"/>
          <dgm:chPref val="1"/>
        </dgm:presLayoutVars>
      </dgm:prSet>
      <dgm:spPr/>
    </dgm:pt>
  </dgm:ptLst>
  <dgm:cxnLst>
    <dgm:cxn modelId="{B3A3EF04-D777-4FF6-8200-AA10EFD1A81E}" srcId="{73982293-6E3F-4092-B400-1E5FA82A8D91}" destId="{B4786840-D236-4692-B5FC-F348B5B33020}" srcOrd="0" destOrd="0" parTransId="{534C6C11-B6C4-492F-B3D4-0E558B614426}" sibTransId="{E8C015E3-FD60-404C-8495-1F364423C519}"/>
    <dgm:cxn modelId="{927C712E-CA2C-431A-B552-2582AE51361D}" srcId="{73982293-6E3F-4092-B400-1E5FA82A8D91}" destId="{EE7501E6-1C8D-4837-AE88-C487A8EEFB22}" srcOrd="1" destOrd="0" parTransId="{5799D22B-6C30-433A-89FD-CA4DFEC89870}" sibTransId="{F4D846EF-51B3-46E1-8530-6C87D89E1B04}"/>
    <dgm:cxn modelId="{EEE56A31-75CE-4703-AA62-DE5E68C3CA46}" type="presOf" srcId="{73982293-6E3F-4092-B400-1E5FA82A8D91}" destId="{AC0CAD8D-3E22-4258-B264-40B928B2481E}" srcOrd="0" destOrd="0" presId="urn:microsoft.com/office/officeart/2018/5/layout/IconCircleLabelList"/>
    <dgm:cxn modelId="{F4155B7C-6959-4D00-B510-909C1A400CE0}" srcId="{73982293-6E3F-4092-B400-1E5FA82A8D91}" destId="{9C1E9AAA-FA06-486C-A71C-138C23229EC2}" srcOrd="2" destOrd="0" parTransId="{F800A534-A580-41D2-BBC0-CE700C3128AA}" sibTransId="{ADFA69C1-6072-40BD-A69B-3A135645B6EF}"/>
    <dgm:cxn modelId="{4D0EF186-BCCD-4232-AE66-113B19FAE7F6}" type="presOf" srcId="{EE7501E6-1C8D-4837-AE88-C487A8EEFB22}" destId="{FB31C5ED-B9FE-47B4-B82D-24B09797AAD3}" srcOrd="0" destOrd="0" presId="urn:microsoft.com/office/officeart/2018/5/layout/IconCircleLabelList"/>
    <dgm:cxn modelId="{9DC80E92-8BF3-4415-B4B6-BDC234F2000F}" type="presOf" srcId="{9C1E9AAA-FA06-486C-A71C-138C23229EC2}" destId="{4E0C413F-E274-409C-939F-BA272A916F36}" srcOrd="0" destOrd="0" presId="urn:microsoft.com/office/officeart/2018/5/layout/IconCircleLabelList"/>
    <dgm:cxn modelId="{7DF93597-2EC1-47B3-ADDF-1CF2385C32FD}" type="presOf" srcId="{91C0B145-FECA-4002-96F4-0D5F3A239F9D}" destId="{9DE5B839-B070-4B4E-8C4C-EC5F8D84AC80}" srcOrd="0" destOrd="0" presId="urn:microsoft.com/office/officeart/2018/5/layout/IconCircleLabelList"/>
    <dgm:cxn modelId="{5F3D57DE-6588-412B-B00A-13BE101493E2}" type="presOf" srcId="{B4786840-D236-4692-B5FC-F348B5B33020}" destId="{659C496A-8243-4CA5-9EC2-D7E015C292CD}" srcOrd="0" destOrd="0" presId="urn:microsoft.com/office/officeart/2018/5/layout/IconCircleLabelList"/>
    <dgm:cxn modelId="{8EB011FF-6D84-45F7-9AA0-F2CA9522D1CB}" srcId="{73982293-6E3F-4092-B400-1E5FA82A8D91}" destId="{91C0B145-FECA-4002-96F4-0D5F3A239F9D}" srcOrd="3" destOrd="0" parTransId="{E3ABD92B-3860-4E4A-847F-090F67A9B27A}" sibTransId="{7736AF49-563E-4364-A934-B559828FE28A}"/>
    <dgm:cxn modelId="{8BA332C7-665A-4F49-AC55-745E4FB4A74B}" type="presParOf" srcId="{AC0CAD8D-3E22-4258-B264-40B928B2481E}" destId="{7F434BFE-4557-41CF-9279-B7D4C683F19E}" srcOrd="0" destOrd="0" presId="urn:microsoft.com/office/officeart/2018/5/layout/IconCircleLabelList"/>
    <dgm:cxn modelId="{73A56C76-5C4C-4A29-90BC-3B0C4AD5A90A}" type="presParOf" srcId="{7F434BFE-4557-41CF-9279-B7D4C683F19E}" destId="{E2562EC8-420D-42AD-B7A7-4ACE912CB335}" srcOrd="0" destOrd="0" presId="urn:microsoft.com/office/officeart/2018/5/layout/IconCircleLabelList"/>
    <dgm:cxn modelId="{AA982E00-99E7-415F-BF39-893570EF567E}" type="presParOf" srcId="{7F434BFE-4557-41CF-9279-B7D4C683F19E}" destId="{DE5EC2CF-430B-4913-9A25-932290042DD9}" srcOrd="1" destOrd="0" presId="urn:microsoft.com/office/officeart/2018/5/layout/IconCircleLabelList"/>
    <dgm:cxn modelId="{A00751EB-C36D-4A77-909F-0272CBDEFA00}" type="presParOf" srcId="{7F434BFE-4557-41CF-9279-B7D4C683F19E}" destId="{153ED4EE-39C9-43A0-92DF-52C4B786DA62}" srcOrd="2" destOrd="0" presId="urn:microsoft.com/office/officeart/2018/5/layout/IconCircleLabelList"/>
    <dgm:cxn modelId="{8B64FCC1-7133-48A2-B8BD-9B3C664A68AC}" type="presParOf" srcId="{7F434BFE-4557-41CF-9279-B7D4C683F19E}" destId="{659C496A-8243-4CA5-9EC2-D7E015C292CD}" srcOrd="3" destOrd="0" presId="urn:microsoft.com/office/officeart/2018/5/layout/IconCircleLabelList"/>
    <dgm:cxn modelId="{47791EE1-0965-43B0-A4A4-629FBED4C47B}" type="presParOf" srcId="{AC0CAD8D-3E22-4258-B264-40B928B2481E}" destId="{FFF6EA1F-3D3C-4595-A177-D9E58ABD3930}" srcOrd="1" destOrd="0" presId="urn:microsoft.com/office/officeart/2018/5/layout/IconCircleLabelList"/>
    <dgm:cxn modelId="{0DF2FBF9-EE0C-49DD-A26E-7872040C6A79}" type="presParOf" srcId="{AC0CAD8D-3E22-4258-B264-40B928B2481E}" destId="{3E68595B-89F2-415C-BF6E-E4BD604C2AC6}" srcOrd="2" destOrd="0" presId="urn:microsoft.com/office/officeart/2018/5/layout/IconCircleLabelList"/>
    <dgm:cxn modelId="{41FABA2D-F8FA-4D5E-B16C-25CD441609B3}" type="presParOf" srcId="{3E68595B-89F2-415C-BF6E-E4BD604C2AC6}" destId="{B8D19FA0-5F17-42B1-B443-DEFFF622B380}" srcOrd="0" destOrd="0" presId="urn:microsoft.com/office/officeart/2018/5/layout/IconCircleLabelList"/>
    <dgm:cxn modelId="{310B4EB1-CFE4-48FA-8C83-E2E0456458CC}" type="presParOf" srcId="{3E68595B-89F2-415C-BF6E-E4BD604C2AC6}" destId="{2F908E98-DF5C-4C5F-BC0C-501251884881}" srcOrd="1" destOrd="0" presId="urn:microsoft.com/office/officeart/2018/5/layout/IconCircleLabelList"/>
    <dgm:cxn modelId="{EF632E7E-C4FB-4AA0-A620-A36917987B8C}" type="presParOf" srcId="{3E68595B-89F2-415C-BF6E-E4BD604C2AC6}" destId="{9D889551-ABAB-4070-B4FE-361EF62E707C}" srcOrd="2" destOrd="0" presId="urn:microsoft.com/office/officeart/2018/5/layout/IconCircleLabelList"/>
    <dgm:cxn modelId="{9914CEB7-C241-443D-8FCE-EAF82D8497E1}" type="presParOf" srcId="{3E68595B-89F2-415C-BF6E-E4BD604C2AC6}" destId="{FB31C5ED-B9FE-47B4-B82D-24B09797AAD3}" srcOrd="3" destOrd="0" presId="urn:microsoft.com/office/officeart/2018/5/layout/IconCircleLabelList"/>
    <dgm:cxn modelId="{C527560F-1867-46EE-9A85-84C773940A7B}" type="presParOf" srcId="{AC0CAD8D-3E22-4258-B264-40B928B2481E}" destId="{FBB43E2E-B72E-4ACF-88AD-BB18E67173E0}" srcOrd="3" destOrd="0" presId="urn:microsoft.com/office/officeart/2018/5/layout/IconCircleLabelList"/>
    <dgm:cxn modelId="{B4D1C7A7-2DA7-42EE-A784-8896CD56BF19}" type="presParOf" srcId="{AC0CAD8D-3E22-4258-B264-40B928B2481E}" destId="{6AEB1463-03C1-47CC-BE27-4FE4E85A2BFA}" srcOrd="4" destOrd="0" presId="urn:microsoft.com/office/officeart/2018/5/layout/IconCircleLabelList"/>
    <dgm:cxn modelId="{036C9256-77DD-403A-9CCE-74784BCE2A4B}" type="presParOf" srcId="{6AEB1463-03C1-47CC-BE27-4FE4E85A2BFA}" destId="{89B473A1-7663-4399-9EA8-14CB9DEE1981}" srcOrd="0" destOrd="0" presId="urn:microsoft.com/office/officeart/2018/5/layout/IconCircleLabelList"/>
    <dgm:cxn modelId="{245D2972-0CE5-486D-9F4E-AF313C10432A}" type="presParOf" srcId="{6AEB1463-03C1-47CC-BE27-4FE4E85A2BFA}" destId="{C4328657-0DBA-44BB-818A-3052A8CE516D}" srcOrd="1" destOrd="0" presId="urn:microsoft.com/office/officeart/2018/5/layout/IconCircleLabelList"/>
    <dgm:cxn modelId="{2E8556A1-69D4-41DD-8C4E-112FA26D3FD9}" type="presParOf" srcId="{6AEB1463-03C1-47CC-BE27-4FE4E85A2BFA}" destId="{1B5E194D-E92D-4210-AC4A-C7DCC1CD3805}" srcOrd="2" destOrd="0" presId="urn:microsoft.com/office/officeart/2018/5/layout/IconCircleLabelList"/>
    <dgm:cxn modelId="{1C66517D-96CD-442A-93DA-E165F66656BB}" type="presParOf" srcId="{6AEB1463-03C1-47CC-BE27-4FE4E85A2BFA}" destId="{4E0C413F-E274-409C-939F-BA272A916F36}" srcOrd="3" destOrd="0" presId="urn:microsoft.com/office/officeart/2018/5/layout/IconCircleLabelList"/>
    <dgm:cxn modelId="{1D5570F3-A863-44F8-84A0-A85C2AD1D483}" type="presParOf" srcId="{AC0CAD8D-3E22-4258-B264-40B928B2481E}" destId="{3C924D94-695B-4A00-877D-0A422DB350DB}" srcOrd="5" destOrd="0" presId="urn:microsoft.com/office/officeart/2018/5/layout/IconCircleLabelList"/>
    <dgm:cxn modelId="{8A9CF546-24AA-410D-ADA7-EABF33DFB7E3}" type="presParOf" srcId="{AC0CAD8D-3E22-4258-B264-40B928B2481E}" destId="{19D401CF-4258-4A8B-9C1D-EEDB1AE33577}" srcOrd="6" destOrd="0" presId="urn:microsoft.com/office/officeart/2018/5/layout/IconCircleLabelList"/>
    <dgm:cxn modelId="{1E24E03D-BB09-45CD-A1B5-19DBA0A8AB72}" type="presParOf" srcId="{19D401CF-4258-4A8B-9C1D-EEDB1AE33577}" destId="{BF5A6A0A-B667-4BB1-87EC-46C45FC9FE6A}" srcOrd="0" destOrd="0" presId="urn:microsoft.com/office/officeart/2018/5/layout/IconCircleLabelList"/>
    <dgm:cxn modelId="{1047FE2B-C37D-40C5-BE30-78289546038E}" type="presParOf" srcId="{19D401CF-4258-4A8B-9C1D-EEDB1AE33577}" destId="{0286CED9-81F8-4401-A187-2FAB3A949993}" srcOrd="1" destOrd="0" presId="urn:microsoft.com/office/officeart/2018/5/layout/IconCircleLabelList"/>
    <dgm:cxn modelId="{5532A0E0-1D15-40B3-A6C8-C7075ACB7559}" type="presParOf" srcId="{19D401CF-4258-4A8B-9C1D-EEDB1AE33577}" destId="{A1ACD631-86C6-485A-9572-40917C124059}" srcOrd="2" destOrd="0" presId="urn:microsoft.com/office/officeart/2018/5/layout/IconCircleLabelList"/>
    <dgm:cxn modelId="{5A9743AC-5134-4C30-880B-583EB3D840AA}" type="presParOf" srcId="{19D401CF-4258-4A8B-9C1D-EEDB1AE33577}" destId="{9DE5B839-B070-4B4E-8C4C-EC5F8D84AC8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BFA2FA-4FCA-4D83-9DEE-E75BE22112EA}" type="doc">
      <dgm:prSet loTypeId="urn:microsoft.com/office/officeart/2008/layout/LinedList" loCatId="list" qsTypeId="urn:microsoft.com/office/officeart/2005/8/quickstyle/simple4" qsCatId="simple" csTypeId="urn:microsoft.com/office/officeart/2005/8/colors/colorful5" csCatId="colorful"/>
      <dgm:spPr/>
      <dgm:t>
        <a:bodyPr/>
        <a:lstStyle/>
        <a:p>
          <a:endParaRPr lang="en-US"/>
        </a:p>
      </dgm:t>
    </dgm:pt>
    <dgm:pt modelId="{388A2D51-6D9D-4581-B81A-F3E6F6B0BC8A}">
      <dgm:prSet/>
      <dgm:spPr/>
      <dgm:t>
        <a:bodyPr/>
        <a:lstStyle/>
        <a:p>
          <a:r>
            <a:rPr lang="en-US"/>
            <a:t>Fit the model</a:t>
          </a:r>
        </a:p>
      </dgm:t>
    </dgm:pt>
    <dgm:pt modelId="{0EEB4B16-D169-41D1-A1E8-3A19EE3A87B1}" type="parTrans" cxnId="{1B2F6348-E857-4D47-896F-FC381620B037}">
      <dgm:prSet/>
      <dgm:spPr/>
      <dgm:t>
        <a:bodyPr/>
        <a:lstStyle/>
        <a:p>
          <a:endParaRPr lang="en-US"/>
        </a:p>
      </dgm:t>
    </dgm:pt>
    <dgm:pt modelId="{EE4FE5F2-0A8B-4495-A7D6-806CA0C657A2}" type="sibTrans" cxnId="{1B2F6348-E857-4D47-896F-FC381620B037}">
      <dgm:prSet/>
      <dgm:spPr/>
      <dgm:t>
        <a:bodyPr/>
        <a:lstStyle/>
        <a:p>
          <a:endParaRPr lang="en-US"/>
        </a:p>
      </dgm:t>
    </dgm:pt>
    <dgm:pt modelId="{15FC3015-4694-442B-BC32-57D06CF4BFA3}">
      <dgm:prSet/>
      <dgm:spPr/>
      <dgm:t>
        <a:bodyPr/>
        <a:lstStyle/>
        <a:p>
          <a:r>
            <a:rPr lang="en-US"/>
            <a:t>Best  performing parameters</a:t>
          </a:r>
        </a:p>
      </dgm:t>
    </dgm:pt>
    <dgm:pt modelId="{94E76B88-1696-4364-8DB8-0823E584A6D8}" type="parTrans" cxnId="{F050048C-74CE-4120-8BAD-38D6DF1579CF}">
      <dgm:prSet/>
      <dgm:spPr/>
      <dgm:t>
        <a:bodyPr/>
        <a:lstStyle/>
        <a:p>
          <a:endParaRPr lang="en-US"/>
        </a:p>
      </dgm:t>
    </dgm:pt>
    <dgm:pt modelId="{DFBBF4D6-3C22-462A-9030-CABCAA661551}" type="sibTrans" cxnId="{F050048C-74CE-4120-8BAD-38D6DF1579CF}">
      <dgm:prSet/>
      <dgm:spPr/>
      <dgm:t>
        <a:bodyPr/>
        <a:lstStyle/>
        <a:p>
          <a:endParaRPr lang="en-US"/>
        </a:p>
      </dgm:t>
    </dgm:pt>
    <dgm:pt modelId="{DE596A0E-B359-44C1-91D1-055EEAE46873}">
      <dgm:prSet/>
      <dgm:spPr/>
      <dgm:t>
        <a:bodyPr/>
        <a:lstStyle/>
        <a:p>
          <a:r>
            <a:rPr lang="en-US"/>
            <a:t>Calculate the best training data accuracy</a:t>
          </a:r>
        </a:p>
      </dgm:t>
    </dgm:pt>
    <dgm:pt modelId="{01850A36-3E06-4D24-B363-5A2975BD9834}" type="parTrans" cxnId="{EC684263-740A-45BA-9F42-FC0F715A0107}">
      <dgm:prSet/>
      <dgm:spPr/>
      <dgm:t>
        <a:bodyPr/>
        <a:lstStyle/>
        <a:p>
          <a:endParaRPr lang="en-US"/>
        </a:p>
      </dgm:t>
    </dgm:pt>
    <dgm:pt modelId="{515EF367-DE9B-4D6A-8F6C-B2FF99A65E32}" type="sibTrans" cxnId="{EC684263-740A-45BA-9F42-FC0F715A0107}">
      <dgm:prSet/>
      <dgm:spPr/>
      <dgm:t>
        <a:bodyPr/>
        <a:lstStyle/>
        <a:p>
          <a:endParaRPr lang="en-US"/>
        </a:p>
      </dgm:t>
    </dgm:pt>
    <dgm:pt modelId="{A2DFB6BB-4A2D-4981-A558-5DF3A5B4F672}">
      <dgm:prSet/>
      <dgm:spPr/>
      <dgm:t>
        <a:bodyPr/>
        <a:lstStyle/>
        <a:p>
          <a:r>
            <a:rPr lang="en-US"/>
            <a:t>Perform predictions on test data</a:t>
          </a:r>
        </a:p>
      </dgm:t>
    </dgm:pt>
    <dgm:pt modelId="{59716946-C298-4C48-BB3D-BAD288E4DC3E}" type="parTrans" cxnId="{9E4B43E2-A461-4C7E-80E8-ADFD8A8CE264}">
      <dgm:prSet/>
      <dgm:spPr/>
      <dgm:t>
        <a:bodyPr/>
        <a:lstStyle/>
        <a:p>
          <a:endParaRPr lang="en-US"/>
        </a:p>
      </dgm:t>
    </dgm:pt>
    <dgm:pt modelId="{C5320229-C07C-4778-889E-63ABF185E0A9}" type="sibTrans" cxnId="{9E4B43E2-A461-4C7E-80E8-ADFD8A8CE264}">
      <dgm:prSet/>
      <dgm:spPr/>
      <dgm:t>
        <a:bodyPr/>
        <a:lstStyle/>
        <a:p>
          <a:endParaRPr lang="en-US"/>
        </a:p>
      </dgm:t>
    </dgm:pt>
    <dgm:pt modelId="{8E17E76E-FBD2-4DF9-A809-2E5EA49579BA}">
      <dgm:prSet/>
      <dgm:spPr/>
      <dgm:t>
        <a:bodyPr/>
        <a:lstStyle/>
        <a:p>
          <a:r>
            <a:rPr lang="en-US"/>
            <a:t>Calculate test data accuracy of our model</a:t>
          </a:r>
        </a:p>
      </dgm:t>
    </dgm:pt>
    <dgm:pt modelId="{8B3ECF38-ECB0-4BED-BC19-FFB1B0A1B739}" type="parTrans" cxnId="{4EDD2F2E-BBED-4C7F-A6F2-7552B9958171}">
      <dgm:prSet/>
      <dgm:spPr/>
      <dgm:t>
        <a:bodyPr/>
        <a:lstStyle/>
        <a:p>
          <a:endParaRPr lang="en-US"/>
        </a:p>
      </dgm:t>
    </dgm:pt>
    <dgm:pt modelId="{315E5570-B93E-4F26-8754-FF40B53267A2}" type="sibTrans" cxnId="{4EDD2F2E-BBED-4C7F-A6F2-7552B9958171}">
      <dgm:prSet/>
      <dgm:spPr/>
      <dgm:t>
        <a:bodyPr/>
        <a:lstStyle/>
        <a:p>
          <a:endParaRPr lang="en-US"/>
        </a:p>
      </dgm:t>
    </dgm:pt>
    <dgm:pt modelId="{68ACE029-EBDA-49A2-8BA8-028DDAE06983}">
      <dgm:prSet/>
      <dgm:spPr/>
      <dgm:t>
        <a:bodyPr/>
        <a:lstStyle/>
        <a:p>
          <a:r>
            <a:rPr lang="en-US"/>
            <a:t>Print Classification Report</a:t>
          </a:r>
        </a:p>
      </dgm:t>
    </dgm:pt>
    <dgm:pt modelId="{66C300A3-93F4-4355-8114-424436526C11}" type="parTrans" cxnId="{6755A4F9-D01E-4969-A88A-D6F5BE1040EF}">
      <dgm:prSet/>
      <dgm:spPr/>
      <dgm:t>
        <a:bodyPr/>
        <a:lstStyle/>
        <a:p>
          <a:endParaRPr lang="en-US"/>
        </a:p>
      </dgm:t>
    </dgm:pt>
    <dgm:pt modelId="{5ACA1383-6AC3-442F-9169-19067006D0E3}" type="sibTrans" cxnId="{6755A4F9-D01E-4969-A88A-D6F5BE1040EF}">
      <dgm:prSet/>
      <dgm:spPr/>
      <dgm:t>
        <a:bodyPr/>
        <a:lstStyle/>
        <a:p>
          <a:endParaRPr lang="en-US"/>
        </a:p>
      </dgm:t>
    </dgm:pt>
    <dgm:pt modelId="{7FE5E971-8E09-4F4F-B688-B70BBF1E605C}">
      <dgm:prSet/>
      <dgm:spPr/>
      <dgm:t>
        <a:bodyPr/>
        <a:lstStyle/>
        <a:p>
          <a:r>
            <a:rPr lang="en-US"/>
            <a:t>Plot Confusion Matrix</a:t>
          </a:r>
        </a:p>
      </dgm:t>
    </dgm:pt>
    <dgm:pt modelId="{BD10BE88-D8E9-4782-8ED4-5FFE9F28C225}" type="parTrans" cxnId="{86D23BE5-8EEB-4371-95C1-E1A07FCDD5A8}">
      <dgm:prSet/>
      <dgm:spPr/>
      <dgm:t>
        <a:bodyPr/>
        <a:lstStyle/>
        <a:p>
          <a:endParaRPr lang="en-US"/>
        </a:p>
      </dgm:t>
    </dgm:pt>
    <dgm:pt modelId="{C369C089-D149-462C-AA45-3B6D087729A1}" type="sibTrans" cxnId="{86D23BE5-8EEB-4371-95C1-E1A07FCDD5A8}">
      <dgm:prSet/>
      <dgm:spPr/>
      <dgm:t>
        <a:bodyPr/>
        <a:lstStyle/>
        <a:p>
          <a:endParaRPr lang="en-US"/>
        </a:p>
      </dgm:t>
    </dgm:pt>
    <dgm:pt modelId="{0D4F2F4E-2225-4C6B-B8C9-4AD95874DD63}">
      <dgm:prSet/>
      <dgm:spPr/>
      <dgm:t>
        <a:bodyPr/>
        <a:lstStyle/>
        <a:p>
          <a:r>
            <a:rPr lang="en-US"/>
            <a:t>Plot ROC/AUC</a:t>
          </a:r>
        </a:p>
      </dgm:t>
    </dgm:pt>
    <dgm:pt modelId="{FE57A729-D9D7-49AE-8606-83D473CA5E17}" type="parTrans" cxnId="{EC6ED701-A0C9-403C-8328-F54378A1F95D}">
      <dgm:prSet/>
      <dgm:spPr/>
      <dgm:t>
        <a:bodyPr/>
        <a:lstStyle/>
        <a:p>
          <a:endParaRPr lang="en-US"/>
        </a:p>
      </dgm:t>
    </dgm:pt>
    <dgm:pt modelId="{643A360C-2F4D-427A-AF3A-CEBF396DD3D8}" type="sibTrans" cxnId="{EC6ED701-A0C9-403C-8328-F54378A1F95D}">
      <dgm:prSet/>
      <dgm:spPr/>
      <dgm:t>
        <a:bodyPr/>
        <a:lstStyle/>
        <a:p>
          <a:endParaRPr lang="en-US"/>
        </a:p>
      </dgm:t>
    </dgm:pt>
    <dgm:pt modelId="{5C9AAF95-F5C0-466A-A234-B54E50CF1237}">
      <dgm:prSet/>
      <dgm:spPr/>
      <dgm:t>
        <a:bodyPr/>
        <a:lstStyle/>
        <a:p>
          <a:r>
            <a:rPr lang="en-US"/>
            <a:t>Plot Feature Importance</a:t>
          </a:r>
        </a:p>
      </dgm:t>
    </dgm:pt>
    <dgm:pt modelId="{D5C45ED4-33B4-4BDB-B8D8-7FD719D5BB9A}" type="parTrans" cxnId="{DE6FF3C5-100F-4B36-A88F-9E0C025B4451}">
      <dgm:prSet/>
      <dgm:spPr/>
      <dgm:t>
        <a:bodyPr/>
        <a:lstStyle/>
        <a:p>
          <a:endParaRPr lang="en-US"/>
        </a:p>
      </dgm:t>
    </dgm:pt>
    <dgm:pt modelId="{B11C7D06-9ACA-4D9A-BAC8-7B60EA13C263}" type="sibTrans" cxnId="{DE6FF3C5-100F-4B36-A88F-9E0C025B4451}">
      <dgm:prSet/>
      <dgm:spPr/>
      <dgm:t>
        <a:bodyPr/>
        <a:lstStyle/>
        <a:p>
          <a:endParaRPr lang="en-US"/>
        </a:p>
      </dgm:t>
    </dgm:pt>
    <dgm:pt modelId="{6A7AE980-B6A6-3741-B4CD-C3FEF4DC208D}" type="pres">
      <dgm:prSet presAssocID="{4ABFA2FA-4FCA-4D83-9DEE-E75BE22112EA}" presName="vert0" presStyleCnt="0">
        <dgm:presLayoutVars>
          <dgm:dir/>
          <dgm:animOne val="branch"/>
          <dgm:animLvl val="lvl"/>
        </dgm:presLayoutVars>
      </dgm:prSet>
      <dgm:spPr/>
    </dgm:pt>
    <dgm:pt modelId="{E4CC02D3-CF54-E347-B3A2-3862CE9D56F0}" type="pres">
      <dgm:prSet presAssocID="{388A2D51-6D9D-4581-B81A-F3E6F6B0BC8A}" presName="thickLine" presStyleLbl="alignNode1" presStyleIdx="0" presStyleCnt="9"/>
      <dgm:spPr/>
    </dgm:pt>
    <dgm:pt modelId="{5E8DA976-BCB2-8248-8F36-874E19073849}" type="pres">
      <dgm:prSet presAssocID="{388A2D51-6D9D-4581-B81A-F3E6F6B0BC8A}" presName="horz1" presStyleCnt="0"/>
      <dgm:spPr/>
    </dgm:pt>
    <dgm:pt modelId="{900FB3B8-E96B-814E-AC35-2CB3544474C8}" type="pres">
      <dgm:prSet presAssocID="{388A2D51-6D9D-4581-B81A-F3E6F6B0BC8A}" presName="tx1" presStyleLbl="revTx" presStyleIdx="0" presStyleCnt="9"/>
      <dgm:spPr/>
    </dgm:pt>
    <dgm:pt modelId="{67062BBC-0669-2A41-BACD-0586DF57498D}" type="pres">
      <dgm:prSet presAssocID="{388A2D51-6D9D-4581-B81A-F3E6F6B0BC8A}" presName="vert1" presStyleCnt="0"/>
      <dgm:spPr/>
    </dgm:pt>
    <dgm:pt modelId="{E7F20F1C-A585-004F-8F72-EAF935F0DC27}" type="pres">
      <dgm:prSet presAssocID="{15FC3015-4694-442B-BC32-57D06CF4BFA3}" presName="thickLine" presStyleLbl="alignNode1" presStyleIdx="1" presStyleCnt="9"/>
      <dgm:spPr/>
    </dgm:pt>
    <dgm:pt modelId="{1918DCE9-D17F-8940-A22A-C16708D7765C}" type="pres">
      <dgm:prSet presAssocID="{15FC3015-4694-442B-BC32-57D06CF4BFA3}" presName="horz1" presStyleCnt="0"/>
      <dgm:spPr/>
    </dgm:pt>
    <dgm:pt modelId="{3C6676A5-71D3-A046-AACA-5CDCD00F9E73}" type="pres">
      <dgm:prSet presAssocID="{15FC3015-4694-442B-BC32-57D06CF4BFA3}" presName="tx1" presStyleLbl="revTx" presStyleIdx="1" presStyleCnt="9"/>
      <dgm:spPr/>
    </dgm:pt>
    <dgm:pt modelId="{B63CE8D8-6071-CA4E-8888-3B4B78C126B2}" type="pres">
      <dgm:prSet presAssocID="{15FC3015-4694-442B-BC32-57D06CF4BFA3}" presName="vert1" presStyleCnt="0"/>
      <dgm:spPr/>
    </dgm:pt>
    <dgm:pt modelId="{63B168A9-8331-B045-BAB0-78DF084FB4B1}" type="pres">
      <dgm:prSet presAssocID="{DE596A0E-B359-44C1-91D1-055EEAE46873}" presName="thickLine" presStyleLbl="alignNode1" presStyleIdx="2" presStyleCnt="9"/>
      <dgm:spPr/>
    </dgm:pt>
    <dgm:pt modelId="{3A2EA01C-2482-A744-94D6-F8F47F5A5846}" type="pres">
      <dgm:prSet presAssocID="{DE596A0E-B359-44C1-91D1-055EEAE46873}" presName="horz1" presStyleCnt="0"/>
      <dgm:spPr/>
    </dgm:pt>
    <dgm:pt modelId="{7873D308-18F8-A145-ADED-04585B1D4756}" type="pres">
      <dgm:prSet presAssocID="{DE596A0E-B359-44C1-91D1-055EEAE46873}" presName="tx1" presStyleLbl="revTx" presStyleIdx="2" presStyleCnt="9"/>
      <dgm:spPr/>
    </dgm:pt>
    <dgm:pt modelId="{82F93912-FA7C-7042-B3D1-F9B85AF6DE34}" type="pres">
      <dgm:prSet presAssocID="{DE596A0E-B359-44C1-91D1-055EEAE46873}" presName="vert1" presStyleCnt="0"/>
      <dgm:spPr/>
    </dgm:pt>
    <dgm:pt modelId="{DDE068EC-509B-DD4D-A2C0-E27CBCB9AE99}" type="pres">
      <dgm:prSet presAssocID="{A2DFB6BB-4A2D-4981-A558-5DF3A5B4F672}" presName="thickLine" presStyleLbl="alignNode1" presStyleIdx="3" presStyleCnt="9"/>
      <dgm:spPr/>
    </dgm:pt>
    <dgm:pt modelId="{8EB6D445-B47D-6640-83F7-3B7777562EEA}" type="pres">
      <dgm:prSet presAssocID="{A2DFB6BB-4A2D-4981-A558-5DF3A5B4F672}" presName="horz1" presStyleCnt="0"/>
      <dgm:spPr/>
    </dgm:pt>
    <dgm:pt modelId="{26CA5E4F-00E1-8849-AC04-695EE68BFBD8}" type="pres">
      <dgm:prSet presAssocID="{A2DFB6BB-4A2D-4981-A558-5DF3A5B4F672}" presName="tx1" presStyleLbl="revTx" presStyleIdx="3" presStyleCnt="9"/>
      <dgm:spPr/>
    </dgm:pt>
    <dgm:pt modelId="{03E38F65-170D-974C-A535-86CD380F2EEE}" type="pres">
      <dgm:prSet presAssocID="{A2DFB6BB-4A2D-4981-A558-5DF3A5B4F672}" presName="vert1" presStyleCnt="0"/>
      <dgm:spPr/>
    </dgm:pt>
    <dgm:pt modelId="{B96AABAA-7285-3941-A2B3-B2BEA3276815}" type="pres">
      <dgm:prSet presAssocID="{8E17E76E-FBD2-4DF9-A809-2E5EA49579BA}" presName="thickLine" presStyleLbl="alignNode1" presStyleIdx="4" presStyleCnt="9"/>
      <dgm:spPr/>
    </dgm:pt>
    <dgm:pt modelId="{5CDEA90E-1E5E-0D4C-AB5A-BB86271D0F77}" type="pres">
      <dgm:prSet presAssocID="{8E17E76E-FBD2-4DF9-A809-2E5EA49579BA}" presName="horz1" presStyleCnt="0"/>
      <dgm:spPr/>
    </dgm:pt>
    <dgm:pt modelId="{7989C256-97F0-A549-BF56-E5D811ED1E0B}" type="pres">
      <dgm:prSet presAssocID="{8E17E76E-FBD2-4DF9-A809-2E5EA49579BA}" presName="tx1" presStyleLbl="revTx" presStyleIdx="4" presStyleCnt="9"/>
      <dgm:spPr/>
    </dgm:pt>
    <dgm:pt modelId="{8D081D9E-02D0-F148-8EBE-BE8D01BD69C9}" type="pres">
      <dgm:prSet presAssocID="{8E17E76E-FBD2-4DF9-A809-2E5EA49579BA}" presName="vert1" presStyleCnt="0"/>
      <dgm:spPr/>
    </dgm:pt>
    <dgm:pt modelId="{4AE790B9-156A-1647-8920-7943CFEB0EA2}" type="pres">
      <dgm:prSet presAssocID="{68ACE029-EBDA-49A2-8BA8-028DDAE06983}" presName="thickLine" presStyleLbl="alignNode1" presStyleIdx="5" presStyleCnt="9"/>
      <dgm:spPr/>
    </dgm:pt>
    <dgm:pt modelId="{9F2CDB3F-F21C-034B-A457-8BB6EC460AD5}" type="pres">
      <dgm:prSet presAssocID="{68ACE029-EBDA-49A2-8BA8-028DDAE06983}" presName="horz1" presStyleCnt="0"/>
      <dgm:spPr/>
    </dgm:pt>
    <dgm:pt modelId="{FB33DAB2-9AC5-9041-829C-A01C2183C855}" type="pres">
      <dgm:prSet presAssocID="{68ACE029-EBDA-49A2-8BA8-028DDAE06983}" presName="tx1" presStyleLbl="revTx" presStyleIdx="5" presStyleCnt="9"/>
      <dgm:spPr/>
    </dgm:pt>
    <dgm:pt modelId="{CD62CE9B-33BD-2B43-AA3C-8395AD7ADB3E}" type="pres">
      <dgm:prSet presAssocID="{68ACE029-EBDA-49A2-8BA8-028DDAE06983}" presName="vert1" presStyleCnt="0"/>
      <dgm:spPr/>
    </dgm:pt>
    <dgm:pt modelId="{C299A745-D1D8-5049-9C47-F8B487B7272E}" type="pres">
      <dgm:prSet presAssocID="{7FE5E971-8E09-4F4F-B688-B70BBF1E605C}" presName="thickLine" presStyleLbl="alignNode1" presStyleIdx="6" presStyleCnt="9"/>
      <dgm:spPr/>
    </dgm:pt>
    <dgm:pt modelId="{5C6A47F4-061A-5147-AFF9-C89EA7E30DDC}" type="pres">
      <dgm:prSet presAssocID="{7FE5E971-8E09-4F4F-B688-B70BBF1E605C}" presName="horz1" presStyleCnt="0"/>
      <dgm:spPr/>
    </dgm:pt>
    <dgm:pt modelId="{9393B35D-9385-F941-9DB7-B230210FCE4B}" type="pres">
      <dgm:prSet presAssocID="{7FE5E971-8E09-4F4F-B688-B70BBF1E605C}" presName="tx1" presStyleLbl="revTx" presStyleIdx="6" presStyleCnt="9"/>
      <dgm:spPr/>
    </dgm:pt>
    <dgm:pt modelId="{6230182C-999E-D748-A1FF-6299CDE72CC2}" type="pres">
      <dgm:prSet presAssocID="{7FE5E971-8E09-4F4F-B688-B70BBF1E605C}" presName="vert1" presStyleCnt="0"/>
      <dgm:spPr/>
    </dgm:pt>
    <dgm:pt modelId="{1F3C0C6D-60F9-A543-922C-2454A37113CB}" type="pres">
      <dgm:prSet presAssocID="{0D4F2F4E-2225-4C6B-B8C9-4AD95874DD63}" presName="thickLine" presStyleLbl="alignNode1" presStyleIdx="7" presStyleCnt="9"/>
      <dgm:spPr/>
    </dgm:pt>
    <dgm:pt modelId="{B4A86BC7-BC46-6F41-81C3-9826CDC1991F}" type="pres">
      <dgm:prSet presAssocID="{0D4F2F4E-2225-4C6B-B8C9-4AD95874DD63}" presName="horz1" presStyleCnt="0"/>
      <dgm:spPr/>
    </dgm:pt>
    <dgm:pt modelId="{4D4AB2BF-37C2-6146-AB28-DBC990D0C905}" type="pres">
      <dgm:prSet presAssocID="{0D4F2F4E-2225-4C6B-B8C9-4AD95874DD63}" presName="tx1" presStyleLbl="revTx" presStyleIdx="7" presStyleCnt="9"/>
      <dgm:spPr/>
    </dgm:pt>
    <dgm:pt modelId="{C951A711-7084-4F46-B81F-C07CF56A7F38}" type="pres">
      <dgm:prSet presAssocID="{0D4F2F4E-2225-4C6B-B8C9-4AD95874DD63}" presName="vert1" presStyleCnt="0"/>
      <dgm:spPr/>
    </dgm:pt>
    <dgm:pt modelId="{6C673EF5-D514-8C48-9187-C59D1606BB55}" type="pres">
      <dgm:prSet presAssocID="{5C9AAF95-F5C0-466A-A234-B54E50CF1237}" presName="thickLine" presStyleLbl="alignNode1" presStyleIdx="8" presStyleCnt="9"/>
      <dgm:spPr/>
    </dgm:pt>
    <dgm:pt modelId="{8BAB2720-1F30-BB47-874E-0EFC25F08376}" type="pres">
      <dgm:prSet presAssocID="{5C9AAF95-F5C0-466A-A234-B54E50CF1237}" presName="horz1" presStyleCnt="0"/>
      <dgm:spPr/>
    </dgm:pt>
    <dgm:pt modelId="{75B7F3CE-4E7D-5847-88D2-A1C61332FCF3}" type="pres">
      <dgm:prSet presAssocID="{5C9AAF95-F5C0-466A-A234-B54E50CF1237}" presName="tx1" presStyleLbl="revTx" presStyleIdx="8" presStyleCnt="9"/>
      <dgm:spPr/>
    </dgm:pt>
    <dgm:pt modelId="{02A55CEB-8E5A-D749-9266-30B1E31C66C7}" type="pres">
      <dgm:prSet presAssocID="{5C9AAF95-F5C0-466A-A234-B54E50CF1237}" presName="vert1" presStyleCnt="0"/>
      <dgm:spPr/>
    </dgm:pt>
  </dgm:ptLst>
  <dgm:cxnLst>
    <dgm:cxn modelId="{EC6ED701-A0C9-403C-8328-F54378A1F95D}" srcId="{4ABFA2FA-4FCA-4D83-9DEE-E75BE22112EA}" destId="{0D4F2F4E-2225-4C6B-B8C9-4AD95874DD63}" srcOrd="7" destOrd="0" parTransId="{FE57A729-D9D7-49AE-8606-83D473CA5E17}" sibTransId="{643A360C-2F4D-427A-AF3A-CEBF396DD3D8}"/>
    <dgm:cxn modelId="{CC9E2502-3148-B44C-B29B-654544BCC5BD}" type="presOf" srcId="{DE596A0E-B359-44C1-91D1-055EEAE46873}" destId="{7873D308-18F8-A145-ADED-04585B1D4756}" srcOrd="0" destOrd="0" presId="urn:microsoft.com/office/officeart/2008/layout/LinedList"/>
    <dgm:cxn modelId="{F61E6505-5CB0-4D49-9211-455BEE321F90}" type="presOf" srcId="{68ACE029-EBDA-49A2-8BA8-028DDAE06983}" destId="{FB33DAB2-9AC5-9041-829C-A01C2183C855}" srcOrd="0" destOrd="0" presId="urn:microsoft.com/office/officeart/2008/layout/LinedList"/>
    <dgm:cxn modelId="{D89F882B-726A-7948-9202-752B4C90CE56}" type="presOf" srcId="{4ABFA2FA-4FCA-4D83-9DEE-E75BE22112EA}" destId="{6A7AE980-B6A6-3741-B4CD-C3FEF4DC208D}" srcOrd="0" destOrd="0" presId="urn:microsoft.com/office/officeart/2008/layout/LinedList"/>
    <dgm:cxn modelId="{4EDD2F2E-BBED-4C7F-A6F2-7552B9958171}" srcId="{4ABFA2FA-4FCA-4D83-9DEE-E75BE22112EA}" destId="{8E17E76E-FBD2-4DF9-A809-2E5EA49579BA}" srcOrd="4" destOrd="0" parTransId="{8B3ECF38-ECB0-4BED-BC19-FFB1B0A1B739}" sibTransId="{315E5570-B93E-4F26-8754-FF40B53267A2}"/>
    <dgm:cxn modelId="{83C49E61-1346-0047-9444-406E63B94816}" type="presOf" srcId="{5C9AAF95-F5C0-466A-A234-B54E50CF1237}" destId="{75B7F3CE-4E7D-5847-88D2-A1C61332FCF3}" srcOrd="0" destOrd="0" presId="urn:microsoft.com/office/officeart/2008/layout/LinedList"/>
    <dgm:cxn modelId="{EC684263-740A-45BA-9F42-FC0F715A0107}" srcId="{4ABFA2FA-4FCA-4D83-9DEE-E75BE22112EA}" destId="{DE596A0E-B359-44C1-91D1-055EEAE46873}" srcOrd="2" destOrd="0" parTransId="{01850A36-3E06-4D24-B363-5A2975BD9834}" sibTransId="{515EF367-DE9B-4D6A-8F6C-B2FF99A65E32}"/>
    <dgm:cxn modelId="{87603668-13E6-944F-82F5-41A07FCF3E41}" type="presOf" srcId="{15FC3015-4694-442B-BC32-57D06CF4BFA3}" destId="{3C6676A5-71D3-A046-AACA-5CDCD00F9E73}" srcOrd="0" destOrd="0" presId="urn:microsoft.com/office/officeart/2008/layout/LinedList"/>
    <dgm:cxn modelId="{1B2F6348-E857-4D47-896F-FC381620B037}" srcId="{4ABFA2FA-4FCA-4D83-9DEE-E75BE22112EA}" destId="{388A2D51-6D9D-4581-B81A-F3E6F6B0BC8A}" srcOrd="0" destOrd="0" parTransId="{0EEB4B16-D169-41D1-A1E8-3A19EE3A87B1}" sibTransId="{EE4FE5F2-0A8B-4495-A7D6-806CA0C657A2}"/>
    <dgm:cxn modelId="{D64B4872-C4CA-C443-A327-6E0EB17946C0}" type="presOf" srcId="{8E17E76E-FBD2-4DF9-A809-2E5EA49579BA}" destId="{7989C256-97F0-A549-BF56-E5D811ED1E0B}" srcOrd="0" destOrd="0" presId="urn:microsoft.com/office/officeart/2008/layout/LinedList"/>
    <dgm:cxn modelId="{68BBD177-5DEF-BB4F-92EC-8C51DD2F1D03}" type="presOf" srcId="{7FE5E971-8E09-4F4F-B688-B70BBF1E605C}" destId="{9393B35D-9385-F941-9DB7-B230210FCE4B}" srcOrd="0" destOrd="0" presId="urn:microsoft.com/office/officeart/2008/layout/LinedList"/>
    <dgm:cxn modelId="{15F29C7D-F55C-4443-802E-A265415887BC}" type="presOf" srcId="{388A2D51-6D9D-4581-B81A-F3E6F6B0BC8A}" destId="{900FB3B8-E96B-814E-AC35-2CB3544474C8}" srcOrd="0" destOrd="0" presId="urn:microsoft.com/office/officeart/2008/layout/LinedList"/>
    <dgm:cxn modelId="{F050048C-74CE-4120-8BAD-38D6DF1579CF}" srcId="{4ABFA2FA-4FCA-4D83-9DEE-E75BE22112EA}" destId="{15FC3015-4694-442B-BC32-57D06CF4BFA3}" srcOrd="1" destOrd="0" parTransId="{94E76B88-1696-4364-8DB8-0823E584A6D8}" sibTransId="{DFBBF4D6-3C22-462A-9030-CABCAA661551}"/>
    <dgm:cxn modelId="{E195149B-1339-9149-9948-1E9F2AA1CC3E}" type="presOf" srcId="{0D4F2F4E-2225-4C6B-B8C9-4AD95874DD63}" destId="{4D4AB2BF-37C2-6146-AB28-DBC990D0C905}" srcOrd="0" destOrd="0" presId="urn:microsoft.com/office/officeart/2008/layout/LinedList"/>
    <dgm:cxn modelId="{3DE9D6A5-93F9-F64C-A986-AA7D52BC82AE}" type="presOf" srcId="{A2DFB6BB-4A2D-4981-A558-5DF3A5B4F672}" destId="{26CA5E4F-00E1-8849-AC04-695EE68BFBD8}" srcOrd="0" destOrd="0" presId="urn:microsoft.com/office/officeart/2008/layout/LinedList"/>
    <dgm:cxn modelId="{DE6FF3C5-100F-4B36-A88F-9E0C025B4451}" srcId="{4ABFA2FA-4FCA-4D83-9DEE-E75BE22112EA}" destId="{5C9AAF95-F5C0-466A-A234-B54E50CF1237}" srcOrd="8" destOrd="0" parTransId="{D5C45ED4-33B4-4BDB-B8D8-7FD719D5BB9A}" sibTransId="{B11C7D06-9ACA-4D9A-BAC8-7B60EA13C263}"/>
    <dgm:cxn modelId="{9E4B43E2-A461-4C7E-80E8-ADFD8A8CE264}" srcId="{4ABFA2FA-4FCA-4D83-9DEE-E75BE22112EA}" destId="{A2DFB6BB-4A2D-4981-A558-5DF3A5B4F672}" srcOrd="3" destOrd="0" parTransId="{59716946-C298-4C48-BB3D-BAD288E4DC3E}" sibTransId="{C5320229-C07C-4778-889E-63ABF185E0A9}"/>
    <dgm:cxn modelId="{86D23BE5-8EEB-4371-95C1-E1A07FCDD5A8}" srcId="{4ABFA2FA-4FCA-4D83-9DEE-E75BE22112EA}" destId="{7FE5E971-8E09-4F4F-B688-B70BBF1E605C}" srcOrd="6" destOrd="0" parTransId="{BD10BE88-D8E9-4782-8ED4-5FFE9F28C225}" sibTransId="{C369C089-D149-462C-AA45-3B6D087729A1}"/>
    <dgm:cxn modelId="{6755A4F9-D01E-4969-A88A-D6F5BE1040EF}" srcId="{4ABFA2FA-4FCA-4D83-9DEE-E75BE22112EA}" destId="{68ACE029-EBDA-49A2-8BA8-028DDAE06983}" srcOrd="5" destOrd="0" parTransId="{66C300A3-93F4-4355-8114-424436526C11}" sibTransId="{5ACA1383-6AC3-442F-9169-19067006D0E3}"/>
    <dgm:cxn modelId="{AFBB53B4-BC1E-EC41-B698-5F03235F6C80}" type="presParOf" srcId="{6A7AE980-B6A6-3741-B4CD-C3FEF4DC208D}" destId="{E4CC02D3-CF54-E347-B3A2-3862CE9D56F0}" srcOrd="0" destOrd="0" presId="urn:microsoft.com/office/officeart/2008/layout/LinedList"/>
    <dgm:cxn modelId="{BBF0C415-8675-B042-98E1-A1E6582731D0}" type="presParOf" srcId="{6A7AE980-B6A6-3741-B4CD-C3FEF4DC208D}" destId="{5E8DA976-BCB2-8248-8F36-874E19073849}" srcOrd="1" destOrd="0" presId="urn:microsoft.com/office/officeart/2008/layout/LinedList"/>
    <dgm:cxn modelId="{1103B371-FF29-3347-8FDA-16F0E263AEF5}" type="presParOf" srcId="{5E8DA976-BCB2-8248-8F36-874E19073849}" destId="{900FB3B8-E96B-814E-AC35-2CB3544474C8}" srcOrd="0" destOrd="0" presId="urn:microsoft.com/office/officeart/2008/layout/LinedList"/>
    <dgm:cxn modelId="{2A220FA9-92B8-874D-98A2-5369250CF14F}" type="presParOf" srcId="{5E8DA976-BCB2-8248-8F36-874E19073849}" destId="{67062BBC-0669-2A41-BACD-0586DF57498D}" srcOrd="1" destOrd="0" presId="urn:microsoft.com/office/officeart/2008/layout/LinedList"/>
    <dgm:cxn modelId="{3C9FFD50-EED1-F549-949A-F3058747B902}" type="presParOf" srcId="{6A7AE980-B6A6-3741-B4CD-C3FEF4DC208D}" destId="{E7F20F1C-A585-004F-8F72-EAF935F0DC27}" srcOrd="2" destOrd="0" presId="urn:microsoft.com/office/officeart/2008/layout/LinedList"/>
    <dgm:cxn modelId="{673629A5-B292-744D-9D22-7582CE3D423F}" type="presParOf" srcId="{6A7AE980-B6A6-3741-B4CD-C3FEF4DC208D}" destId="{1918DCE9-D17F-8940-A22A-C16708D7765C}" srcOrd="3" destOrd="0" presId="urn:microsoft.com/office/officeart/2008/layout/LinedList"/>
    <dgm:cxn modelId="{99F83F47-CA0A-E247-B673-B41AE572829C}" type="presParOf" srcId="{1918DCE9-D17F-8940-A22A-C16708D7765C}" destId="{3C6676A5-71D3-A046-AACA-5CDCD00F9E73}" srcOrd="0" destOrd="0" presId="urn:microsoft.com/office/officeart/2008/layout/LinedList"/>
    <dgm:cxn modelId="{E14F3B71-32F3-D44D-94F2-794A2E7F5D8F}" type="presParOf" srcId="{1918DCE9-D17F-8940-A22A-C16708D7765C}" destId="{B63CE8D8-6071-CA4E-8888-3B4B78C126B2}" srcOrd="1" destOrd="0" presId="urn:microsoft.com/office/officeart/2008/layout/LinedList"/>
    <dgm:cxn modelId="{E0BC387E-97B6-7343-89E6-32EE03DF651E}" type="presParOf" srcId="{6A7AE980-B6A6-3741-B4CD-C3FEF4DC208D}" destId="{63B168A9-8331-B045-BAB0-78DF084FB4B1}" srcOrd="4" destOrd="0" presId="urn:microsoft.com/office/officeart/2008/layout/LinedList"/>
    <dgm:cxn modelId="{38419D07-FD56-6740-A922-7A49B2AE2737}" type="presParOf" srcId="{6A7AE980-B6A6-3741-B4CD-C3FEF4DC208D}" destId="{3A2EA01C-2482-A744-94D6-F8F47F5A5846}" srcOrd="5" destOrd="0" presId="urn:microsoft.com/office/officeart/2008/layout/LinedList"/>
    <dgm:cxn modelId="{FC5E7ADD-4CB2-8F43-9BB9-6A6BC8C7AEEC}" type="presParOf" srcId="{3A2EA01C-2482-A744-94D6-F8F47F5A5846}" destId="{7873D308-18F8-A145-ADED-04585B1D4756}" srcOrd="0" destOrd="0" presId="urn:microsoft.com/office/officeart/2008/layout/LinedList"/>
    <dgm:cxn modelId="{F220455F-052C-C54F-9858-01257ACABA9F}" type="presParOf" srcId="{3A2EA01C-2482-A744-94D6-F8F47F5A5846}" destId="{82F93912-FA7C-7042-B3D1-F9B85AF6DE34}" srcOrd="1" destOrd="0" presId="urn:microsoft.com/office/officeart/2008/layout/LinedList"/>
    <dgm:cxn modelId="{E6757C08-A845-2D48-8853-59CC5CAA90D8}" type="presParOf" srcId="{6A7AE980-B6A6-3741-B4CD-C3FEF4DC208D}" destId="{DDE068EC-509B-DD4D-A2C0-E27CBCB9AE99}" srcOrd="6" destOrd="0" presId="urn:microsoft.com/office/officeart/2008/layout/LinedList"/>
    <dgm:cxn modelId="{A74EBE9E-2EF9-374B-B900-3C1D54F55F5E}" type="presParOf" srcId="{6A7AE980-B6A6-3741-B4CD-C3FEF4DC208D}" destId="{8EB6D445-B47D-6640-83F7-3B7777562EEA}" srcOrd="7" destOrd="0" presId="urn:microsoft.com/office/officeart/2008/layout/LinedList"/>
    <dgm:cxn modelId="{4B4C7D54-8159-D645-802D-A4C802C9C5B0}" type="presParOf" srcId="{8EB6D445-B47D-6640-83F7-3B7777562EEA}" destId="{26CA5E4F-00E1-8849-AC04-695EE68BFBD8}" srcOrd="0" destOrd="0" presId="urn:microsoft.com/office/officeart/2008/layout/LinedList"/>
    <dgm:cxn modelId="{B18E828E-AA2F-FE4A-A87E-3942335347AF}" type="presParOf" srcId="{8EB6D445-B47D-6640-83F7-3B7777562EEA}" destId="{03E38F65-170D-974C-A535-86CD380F2EEE}" srcOrd="1" destOrd="0" presId="urn:microsoft.com/office/officeart/2008/layout/LinedList"/>
    <dgm:cxn modelId="{5655BE94-CCB0-154E-BA01-6BB7DFC44C30}" type="presParOf" srcId="{6A7AE980-B6A6-3741-B4CD-C3FEF4DC208D}" destId="{B96AABAA-7285-3941-A2B3-B2BEA3276815}" srcOrd="8" destOrd="0" presId="urn:microsoft.com/office/officeart/2008/layout/LinedList"/>
    <dgm:cxn modelId="{A8B86449-98C4-7740-AAB9-AC8061A6660F}" type="presParOf" srcId="{6A7AE980-B6A6-3741-B4CD-C3FEF4DC208D}" destId="{5CDEA90E-1E5E-0D4C-AB5A-BB86271D0F77}" srcOrd="9" destOrd="0" presId="urn:microsoft.com/office/officeart/2008/layout/LinedList"/>
    <dgm:cxn modelId="{6D9F9387-16ED-B545-8555-D76BD47CDDD8}" type="presParOf" srcId="{5CDEA90E-1E5E-0D4C-AB5A-BB86271D0F77}" destId="{7989C256-97F0-A549-BF56-E5D811ED1E0B}" srcOrd="0" destOrd="0" presId="urn:microsoft.com/office/officeart/2008/layout/LinedList"/>
    <dgm:cxn modelId="{C6D43730-C5CA-6D48-8CA1-65DE37753078}" type="presParOf" srcId="{5CDEA90E-1E5E-0D4C-AB5A-BB86271D0F77}" destId="{8D081D9E-02D0-F148-8EBE-BE8D01BD69C9}" srcOrd="1" destOrd="0" presId="urn:microsoft.com/office/officeart/2008/layout/LinedList"/>
    <dgm:cxn modelId="{9C21725C-FAE9-4241-9A01-2BCB736CDB19}" type="presParOf" srcId="{6A7AE980-B6A6-3741-B4CD-C3FEF4DC208D}" destId="{4AE790B9-156A-1647-8920-7943CFEB0EA2}" srcOrd="10" destOrd="0" presId="urn:microsoft.com/office/officeart/2008/layout/LinedList"/>
    <dgm:cxn modelId="{589DB63B-5764-FE43-BD30-B0FF74C309EA}" type="presParOf" srcId="{6A7AE980-B6A6-3741-B4CD-C3FEF4DC208D}" destId="{9F2CDB3F-F21C-034B-A457-8BB6EC460AD5}" srcOrd="11" destOrd="0" presId="urn:microsoft.com/office/officeart/2008/layout/LinedList"/>
    <dgm:cxn modelId="{D32C0AE0-6597-F843-89A0-BF1D305BD78F}" type="presParOf" srcId="{9F2CDB3F-F21C-034B-A457-8BB6EC460AD5}" destId="{FB33DAB2-9AC5-9041-829C-A01C2183C855}" srcOrd="0" destOrd="0" presId="urn:microsoft.com/office/officeart/2008/layout/LinedList"/>
    <dgm:cxn modelId="{36A7E940-A54A-7F4C-9878-CF44AD507ED2}" type="presParOf" srcId="{9F2CDB3F-F21C-034B-A457-8BB6EC460AD5}" destId="{CD62CE9B-33BD-2B43-AA3C-8395AD7ADB3E}" srcOrd="1" destOrd="0" presId="urn:microsoft.com/office/officeart/2008/layout/LinedList"/>
    <dgm:cxn modelId="{76227C03-5140-9D41-BDEA-EF4E3775379B}" type="presParOf" srcId="{6A7AE980-B6A6-3741-B4CD-C3FEF4DC208D}" destId="{C299A745-D1D8-5049-9C47-F8B487B7272E}" srcOrd="12" destOrd="0" presId="urn:microsoft.com/office/officeart/2008/layout/LinedList"/>
    <dgm:cxn modelId="{DF328B12-F5C1-8941-BFED-88B438ED6556}" type="presParOf" srcId="{6A7AE980-B6A6-3741-B4CD-C3FEF4DC208D}" destId="{5C6A47F4-061A-5147-AFF9-C89EA7E30DDC}" srcOrd="13" destOrd="0" presId="urn:microsoft.com/office/officeart/2008/layout/LinedList"/>
    <dgm:cxn modelId="{CABE9B3F-2118-614E-A1F5-D3EF2AC88BF8}" type="presParOf" srcId="{5C6A47F4-061A-5147-AFF9-C89EA7E30DDC}" destId="{9393B35D-9385-F941-9DB7-B230210FCE4B}" srcOrd="0" destOrd="0" presId="urn:microsoft.com/office/officeart/2008/layout/LinedList"/>
    <dgm:cxn modelId="{22100210-F2B4-A246-BCBD-A224EBC40CBD}" type="presParOf" srcId="{5C6A47F4-061A-5147-AFF9-C89EA7E30DDC}" destId="{6230182C-999E-D748-A1FF-6299CDE72CC2}" srcOrd="1" destOrd="0" presId="urn:microsoft.com/office/officeart/2008/layout/LinedList"/>
    <dgm:cxn modelId="{394BB995-7F74-B54C-803B-7A64497AB684}" type="presParOf" srcId="{6A7AE980-B6A6-3741-B4CD-C3FEF4DC208D}" destId="{1F3C0C6D-60F9-A543-922C-2454A37113CB}" srcOrd="14" destOrd="0" presId="urn:microsoft.com/office/officeart/2008/layout/LinedList"/>
    <dgm:cxn modelId="{2F2D2D5E-0360-FE46-9C3C-61B696E8F27B}" type="presParOf" srcId="{6A7AE980-B6A6-3741-B4CD-C3FEF4DC208D}" destId="{B4A86BC7-BC46-6F41-81C3-9826CDC1991F}" srcOrd="15" destOrd="0" presId="urn:microsoft.com/office/officeart/2008/layout/LinedList"/>
    <dgm:cxn modelId="{A9749C5B-3D01-1C45-86FC-3A3EC5971B9F}" type="presParOf" srcId="{B4A86BC7-BC46-6F41-81C3-9826CDC1991F}" destId="{4D4AB2BF-37C2-6146-AB28-DBC990D0C905}" srcOrd="0" destOrd="0" presId="urn:microsoft.com/office/officeart/2008/layout/LinedList"/>
    <dgm:cxn modelId="{46100A26-C057-4649-BB0D-585006800309}" type="presParOf" srcId="{B4A86BC7-BC46-6F41-81C3-9826CDC1991F}" destId="{C951A711-7084-4F46-B81F-C07CF56A7F38}" srcOrd="1" destOrd="0" presId="urn:microsoft.com/office/officeart/2008/layout/LinedList"/>
    <dgm:cxn modelId="{37E30D1A-9881-E843-AD81-21976F46456E}" type="presParOf" srcId="{6A7AE980-B6A6-3741-B4CD-C3FEF4DC208D}" destId="{6C673EF5-D514-8C48-9187-C59D1606BB55}" srcOrd="16" destOrd="0" presId="urn:microsoft.com/office/officeart/2008/layout/LinedList"/>
    <dgm:cxn modelId="{2F7E0A4D-88C3-BE44-80FE-84F5F96BE4BB}" type="presParOf" srcId="{6A7AE980-B6A6-3741-B4CD-C3FEF4DC208D}" destId="{8BAB2720-1F30-BB47-874E-0EFC25F08376}" srcOrd="17" destOrd="0" presId="urn:microsoft.com/office/officeart/2008/layout/LinedList"/>
    <dgm:cxn modelId="{D779FCB7-B0CB-B74F-BD3C-87C1B2562FF0}" type="presParOf" srcId="{8BAB2720-1F30-BB47-874E-0EFC25F08376}" destId="{75B7F3CE-4E7D-5847-88D2-A1C61332FCF3}" srcOrd="0" destOrd="0" presId="urn:microsoft.com/office/officeart/2008/layout/LinedList"/>
    <dgm:cxn modelId="{2BF8EEB4-402F-2245-A3D5-810B085B7803}" type="presParOf" srcId="{8BAB2720-1F30-BB47-874E-0EFC25F08376}" destId="{02A55CEB-8E5A-D749-9266-30B1E31C66C7}" srcOrd="1" destOrd="0" presId="urn:microsoft.com/office/officeart/2008/layout/LinedList"/>
  </dgm:cxnLst>
  <dgm:bg>
    <a:pattFill prst="pct5">
      <a:fgClr>
        <a:schemeClr val="bg2"/>
      </a:fgClr>
      <a:bgClr>
        <a:schemeClr val="bg1"/>
      </a:bgClr>
    </a:patt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562EC8-420D-42AD-B7A7-4ACE912CB335}">
      <dsp:nvSpPr>
        <dsp:cNvPr id="0" name=""/>
        <dsp:cNvSpPr/>
      </dsp:nvSpPr>
      <dsp:spPr>
        <a:xfrm>
          <a:off x="781640" y="743779"/>
          <a:ext cx="1255754" cy="125575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5EC2CF-430B-4913-9A25-932290042DD9}">
      <dsp:nvSpPr>
        <dsp:cNvPr id="0" name=""/>
        <dsp:cNvSpPr/>
      </dsp:nvSpPr>
      <dsp:spPr>
        <a:xfrm>
          <a:off x="1049260" y="1011399"/>
          <a:ext cx="720514" cy="7205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9C496A-8243-4CA5-9EC2-D7E015C292CD}">
      <dsp:nvSpPr>
        <dsp:cNvPr id="0" name=""/>
        <dsp:cNvSpPr/>
      </dsp:nvSpPr>
      <dsp:spPr>
        <a:xfrm>
          <a:off x="380211" y="2390670"/>
          <a:ext cx="20586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Sentiment Analysis</a:t>
          </a:r>
        </a:p>
      </dsp:txBody>
      <dsp:txXfrm>
        <a:off x="380211" y="2390670"/>
        <a:ext cx="2058614" cy="720000"/>
      </dsp:txXfrm>
    </dsp:sp>
    <dsp:sp modelId="{B8D19FA0-5F17-42B1-B443-DEFFF622B380}">
      <dsp:nvSpPr>
        <dsp:cNvPr id="0" name=""/>
        <dsp:cNvSpPr/>
      </dsp:nvSpPr>
      <dsp:spPr>
        <a:xfrm>
          <a:off x="3200512" y="743779"/>
          <a:ext cx="1255754" cy="125575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908E98-DF5C-4C5F-BC0C-501251884881}">
      <dsp:nvSpPr>
        <dsp:cNvPr id="0" name=""/>
        <dsp:cNvSpPr/>
      </dsp:nvSpPr>
      <dsp:spPr>
        <a:xfrm>
          <a:off x="3468132" y="1011399"/>
          <a:ext cx="720514" cy="7205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31C5ED-B9FE-47B4-B82D-24B09797AAD3}">
      <dsp:nvSpPr>
        <dsp:cNvPr id="0" name=""/>
        <dsp:cNvSpPr/>
      </dsp:nvSpPr>
      <dsp:spPr>
        <a:xfrm>
          <a:off x="2799082" y="2390670"/>
          <a:ext cx="20586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dirty="0"/>
            <a:t>Covid Stats</a:t>
          </a:r>
        </a:p>
      </dsp:txBody>
      <dsp:txXfrm>
        <a:off x="2799082" y="2390670"/>
        <a:ext cx="2058614" cy="720000"/>
      </dsp:txXfrm>
    </dsp:sp>
    <dsp:sp modelId="{89B473A1-7663-4399-9EA8-14CB9DEE1981}">
      <dsp:nvSpPr>
        <dsp:cNvPr id="0" name=""/>
        <dsp:cNvSpPr/>
      </dsp:nvSpPr>
      <dsp:spPr>
        <a:xfrm>
          <a:off x="5619383" y="743779"/>
          <a:ext cx="1255754" cy="125575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328657-0DBA-44BB-818A-3052A8CE516D}">
      <dsp:nvSpPr>
        <dsp:cNvPr id="0" name=""/>
        <dsp:cNvSpPr/>
      </dsp:nvSpPr>
      <dsp:spPr>
        <a:xfrm>
          <a:off x="5887003" y="1011399"/>
          <a:ext cx="720514" cy="7205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0C413F-E274-409C-939F-BA272A916F36}">
      <dsp:nvSpPr>
        <dsp:cNvPr id="0" name=""/>
        <dsp:cNvSpPr/>
      </dsp:nvSpPr>
      <dsp:spPr>
        <a:xfrm>
          <a:off x="5217954" y="2390670"/>
          <a:ext cx="20586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Stock Market</a:t>
          </a:r>
        </a:p>
      </dsp:txBody>
      <dsp:txXfrm>
        <a:off x="5217954" y="2390670"/>
        <a:ext cx="2058614" cy="720000"/>
      </dsp:txXfrm>
    </dsp:sp>
    <dsp:sp modelId="{BF5A6A0A-B667-4BB1-87EC-46C45FC9FE6A}">
      <dsp:nvSpPr>
        <dsp:cNvPr id="0" name=""/>
        <dsp:cNvSpPr/>
      </dsp:nvSpPr>
      <dsp:spPr>
        <a:xfrm>
          <a:off x="8038255" y="743779"/>
          <a:ext cx="1255754" cy="125575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86CED9-81F8-4401-A187-2FAB3A949993}">
      <dsp:nvSpPr>
        <dsp:cNvPr id="0" name=""/>
        <dsp:cNvSpPr/>
      </dsp:nvSpPr>
      <dsp:spPr>
        <a:xfrm>
          <a:off x="8305875" y="1011399"/>
          <a:ext cx="720514" cy="7205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E5B839-B070-4B4E-8C4C-EC5F8D84AC80}">
      <dsp:nvSpPr>
        <dsp:cNvPr id="0" name=""/>
        <dsp:cNvSpPr/>
      </dsp:nvSpPr>
      <dsp:spPr>
        <a:xfrm>
          <a:off x="7636825" y="2390670"/>
          <a:ext cx="20586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Google Search Trend</a:t>
          </a:r>
        </a:p>
      </dsp:txBody>
      <dsp:txXfrm>
        <a:off x="7636825" y="2390670"/>
        <a:ext cx="2058614"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CC02D3-CF54-E347-B3A2-3862CE9D56F0}">
      <dsp:nvSpPr>
        <dsp:cNvPr id="0" name=""/>
        <dsp:cNvSpPr/>
      </dsp:nvSpPr>
      <dsp:spPr>
        <a:xfrm>
          <a:off x="0" y="660"/>
          <a:ext cx="6515100" cy="0"/>
        </a:xfrm>
        <a:prstGeom prst="line">
          <a:avLst/>
        </a:prstGeom>
        <a:blipFill rotWithShape="1">
          <a:blip xmlns:r="http://schemas.openxmlformats.org/officeDocument/2006/relationships" r:embed="rId1">
            <a:duotone>
              <a:schemeClr val="accent5">
                <a:hueOff val="0"/>
                <a:satOff val="0"/>
                <a:lumOff val="0"/>
                <a:alphaOff val="0"/>
                <a:tint val="98000"/>
                <a:lumMod val="102000"/>
              </a:schemeClr>
              <a:schemeClr val="accent5">
                <a:hueOff val="0"/>
                <a:satOff val="0"/>
                <a:lumOff val="0"/>
                <a:alphaOff val="0"/>
                <a:shade val="98000"/>
                <a:lumMod val="98000"/>
              </a:schemeClr>
            </a:duotone>
          </a:blip>
          <a:tile tx="0" ty="0" sx="100000" sy="100000" flip="none" algn="tl"/>
        </a:blipFill>
        <a:ln w="9525" cap="rnd" cmpd="sng" algn="ctr">
          <a:solidFill>
            <a:schemeClr val="accent5">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900FB3B8-E96B-814E-AC35-2CB3544474C8}">
      <dsp:nvSpPr>
        <dsp:cNvPr id="0" name=""/>
        <dsp:cNvSpPr/>
      </dsp:nvSpPr>
      <dsp:spPr>
        <a:xfrm>
          <a:off x="0" y="660"/>
          <a:ext cx="6515100" cy="600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Fit the model</a:t>
          </a:r>
        </a:p>
      </dsp:txBody>
      <dsp:txXfrm>
        <a:off x="0" y="660"/>
        <a:ext cx="6515100" cy="600660"/>
      </dsp:txXfrm>
    </dsp:sp>
    <dsp:sp modelId="{E7F20F1C-A585-004F-8F72-EAF935F0DC27}">
      <dsp:nvSpPr>
        <dsp:cNvPr id="0" name=""/>
        <dsp:cNvSpPr/>
      </dsp:nvSpPr>
      <dsp:spPr>
        <a:xfrm>
          <a:off x="0" y="601321"/>
          <a:ext cx="6515100" cy="0"/>
        </a:xfrm>
        <a:prstGeom prst="line">
          <a:avLst/>
        </a:prstGeom>
        <a:blipFill rotWithShape="1">
          <a:blip xmlns:r="http://schemas.openxmlformats.org/officeDocument/2006/relationships" r:embed="rId1">
            <a:duotone>
              <a:schemeClr val="accent5">
                <a:hueOff val="2599523"/>
                <a:satOff val="-71"/>
                <a:lumOff val="-392"/>
                <a:alphaOff val="0"/>
                <a:tint val="98000"/>
                <a:lumMod val="102000"/>
              </a:schemeClr>
              <a:schemeClr val="accent5">
                <a:hueOff val="2599523"/>
                <a:satOff val="-71"/>
                <a:lumOff val="-392"/>
                <a:alphaOff val="0"/>
                <a:shade val="98000"/>
                <a:lumMod val="98000"/>
              </a:schemeClr>
            </a:duotone>
          </a:blip>
          <a:tile tx="0" ty="0" sx="100000" sy="100000" flip="none" algn="tl"/>
        </a:blipFill>
        <a:ln w="9525" cap="rnd" cmpd="sng" algn="ctr">
          <a:solidFill>
            <a:schemeClr val="accent5">
              <a:hueOff val="2599523"/>
              <a:satOff val="-71"/>
              <a:lumOff val="-392"/>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3C6676A5-71D3-A046-AACA-5CDCD00F9E73}">
      <dsp:nvSpPr>
        <dsp:cNvPr id="0" name=""/>
        <dsp:cNvSpPr/>
      </dsp:nvSpPr>
      <dsp:spPr>
        <a:xfrm>
          <a:off x="0" y="601321"/>
          <a:ext cx="6515100" cy="600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Best  performing parameters</a:t>
          </a:r>
        </a:p>
      </dsp:txBody>
      <dsp:txXfrm>
        <a:off x="0" y="601321"/>
        <a:ext cx="6515100" cy="600660"/>
      </dsp:txXfrm>
    </dsp:sp>
    <dsp:sp modelId="{63B168A9-8331-B045-BAB0-78DF084FB4B1}">
      <dsp:nvSpPr>
        <dsp:cNvPr id="0" name=""/>
        <dsp:cNvSpPr/>
      </dsp:nvSpPr>
      <dsp:spPr>
        <a:xfrm>
          <a:off x="0" y="1201982"/>
          <a:ext cx="6515100" cy="0"/>
        </a:xfrm>
        <a:prstGeom prst="line">
          <a:avLst/>
        </a:prstGeom>
        <a:blipFill rotWithShape="1">
          <a:blip xmlns:r="http://schemas.openxmlformats.org/officeDocument/2006/relationships" r:embed="rId1">
            <a:duotone>
              <a:schemeClr val="accent5">
                <a:hueOff val="5199046"/>
                <a:satOff val="-142"/>
                <a:lumOff val="-785"/>
                <a:alphaOff val="0"/>
                <a:tint val="98000"/>
                <a:lumMod val="102000"/>
              </a:schemeClr>
              <a:schemeClr val="accent5">
                <a:hueOff val="5199046"/>
                <a:satOff val="-142"/>
                <a:lumOff val="-785"/>
                <a:alphaOff val="0"/>
                <a:shade val="98000"/>
                <a:lumMod val="98000"/>
              </a:schemeClr>
            </a:duotone>
          </a:blip>
          <a:tile tx="0" ty="0" sx="100000" sy="100000" flip="none" algn="tl"/>
        </a:blipFill>
        <a:ln w="9525" cap="rnd" cmpd="sng" algn="ctr">
          <a:solidFill>
            <a:schemeClr val="accent5">
              <a:hueOff val="5199046"/>
              <a:satOff val="-142"/>
              <a:lumOff val="-785"/>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7873D308-18F8-A145-ADED-04585B1D4756}">
      <dsp:nvSpPr>
        <dsp:cNvPr id="0" name=""/>
        <dsp:cNvSpPr/>
      </dsp:nvSpPr>
      <dsp:spPr>
        <a:xfrm>
          <a:off x="0" y="1201982"/>
          <a:ext cx="6515100" cy="600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Calculate the best training data accuracy</a:t>
          </a:r>
        </a:p>
      </dsp:txBody>
      <dsp:txXfrm>
        <a:off x="0" y="1201982"/>
        <a:ext cx="6515100" cy="600660"/>
      </dsp:txXfrm>
    </dsp:sp>
    <dsp:sp modelId="{DDE068EC-509B-DD4D-A2C0-E27CBCB9AE99}">
      <dsp:nvSpPr>
        <dsp:cNvPr id="0" name=""/>
        <dsp:cNvSpPr/>
      </dsp:nvSpPr>
      <dsp:spPr>
        <a:xfrm>
          <a:off x="0" y="1802643"/>
          <a:ext cx="6515100" cy="0"/>
        </a:xfrm>
        <a:prstGeom prst="line">
          <a:avLst/>
        </a:prstGeom>
        <a:blipFill rotWithShape="1">
          <a:blip xmlns:r="http://schemas.openxmlformats.org/officeDocument/2006/relationships" r:embed="rId1">
            <a:duotone>
              <a:schemeClr val="accent5">
                <a:hueOff val="7798569"/>
                <a:satOff val="-213"/>
                <a:lumOff val="-1177"/>
                <a:alphaOff val="0"/>
                <a:tint val="98000"/>
                <a:lumMod val="102000"/>
              </a:schemeClr>
              <a:schemeClr val="accent5">
                <a:hueOff val="7798569"/>
                <a:satOff val="-213"/>
                <a:lumOff val="-1177"/>
                <a:alphaOff val="0"/>
                <a:shade val="98000"/>
                <a:lumMod val="98000"/>
              </a:schemeClr>
            </a:duotone>
          </a:blip>
          <a:tile tx="0" ty="0" sx="100000" sy="100000" flip="none" algn="tl"/>
        </a:blipFill>
        <a:ln w="9525" cap="rnd" cmpd="sng" algn="ctr">
          <a:solidFill>
            <a:schemeClr val="accent5">
              <a:hueOff val="7798569"/>
              <a:satOff val="-213"/>
              <a:lumOff val="-1177"/>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26CA5E4F-00E1-8849-AC04-695EE68BFBD8}">
      <dsp:nvSpPr>
        <dsp:cNvPr id="0" name=""/>
        <dsp:cNvSpPr/>
      </dsp:nvSpPr>
      <dsp:spPr>
        <a:xfrm>
          <a:off x="0" y="1802643"/>
          <a:ext cx="6515100" cy="600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Perform predictions on test data</a:t>
          </a:r>
        </a:p>
      </dsp:txBody>
      <dsp:txXfrm>
        <a:off x="0" y="1802643"/>
        <a:ext cx="6515100" cy="600660"/>
      </dsp:txXfrm>
    </dsp:sp>
    <dsp:sp modelId="{B96AABAA-7285-3941-A2B3-B2BEA3276815}">
      <dsp:nvSpPr>
        <dsp:cNvPr id="0" name=""/>
        <dsp:cNvSpPr/>
      </dsp:nvSpPr>
      <dsp:spPr>
        <a:xfrm>
          <a:off x="0" y="2403304"/>
          <a:ext cx="6515100" cy="0"/>
        </a:xfrm>
        <a:prstGeom prst="line">
          <a:avLst/>
        </a:prstGeom>
        <a:blipFill rotWithShape="1">
          <a:blip xmlns:r="http://schemas.openxmlformats.org/officeDocument/2006/relationships" r:embed="rId1">
            <a:duotone>
              <a:schemeClr val="accent5">
                <a:hueOff val="10398092"/>
                <a:satOff val="-284"/>
                <a:lumOff val="-1569"/>
                <a:alphaOff val="0"/>
                <a:tint val="98000"/>
                <a:lumMod val="102000"/>
              </a:schemeClr>
              <a:schemeClr val="accent5">
                <a:hueOff val="10398092"/>
                <a:satOff val="-284"/>
                <a:lumOff val="-1569"/>
                <a:alphaOff val="0"/>
                <a:shade val="98000"/>
                <a:lumMod val="98000"/>
              </a:schemeClr>
            </a:duotone>
          </a:blip>
          <a:tile tx="0" ty="0" sx="100000" sy="100000" flip="none" algn="tl"/>
        </a:blipFill>
        <a:ln w="9525" cap="rnd" cmpd="sng" algn="ctr">
          <a:solidFill>
            <a:schemeClr val="accent5">
              <a:hueOff val="10398092"/>
              <a:satOff val="-284"/>
              <a:lumOff val="-1569"/>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7989C256-97F0-A549-BF56-E5D811ED1E0B}">
      <dsp:nvSpPr>
        <dsp:cNvPr id="0" name=""/>
        <dsp:cNvSpPr/>
      </dsp:nvSpPr>
      <dsp:spPr>
        <a:xfrm>
          <a:off x="0" y="2403304"/>
          <a:ext cx="6515100" cy="600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Calculate test data accuracy of our model</a:t>
          </a:r>
        </a:p>
      </dsp:txBody>
      <dsp:txXfrm>
        <a:off x="0" y="2403304"/>
        <a:ext cx="6515100" cy="600660"/>
      </dsp:txXfrm>
    </dsp:sp>
    <dsp:sp modelId="{4AE790B9-156A-1647-8920-7943CFEB0EA2}">
      <dsp:nvSpPr>
        <dsp:cNvPr id="0" name=""/>
        <dsp:cNvSpPr/>
      </dsp:nvSpPr>
      <dsp:spPr>
        <a:xfrm>
          <a:off x="0" y="3003964"/>
          <a:ext cx="6515100" cy="0"/>
        </a:xfrm>
        <a:prstGeom prst="line">
          <a:avLst/>
        </a:prstGeom>
        <a:blipFill rotWithShape="1">
          <a:blip xmlns:r="http://schemas.openxmlformats.org/officeDocument/2006/relationships" r:embed="rId1">
            <a:duotone>
              <a:schemeClr val="accent5">
                <a:hueOff val="12997614"/>
                <a:satOff val="-355"/>
                <a:lumOff val="-1961"/>
                <a:alphaOff val="0"/>
                <a:tint val="98000"/>
                <a:lumMod val="102000"/>
              </a:schemeClr>
              <a:schemeClr val="accent5">
                <a:hueOff val="12997614"/>
                <a:satOff val="-355"/>
                <a:lumOff val="-1961"/>
                <a:alphaOff val="0"/>
                <a:shade val="98000"/>
                <a:lumMod val="98000"/>
              </a:schemeClr>
            </a:duotone>
          </a:blip>
          <a:tile tx="0" ty="0" sx="100000" sy="100000" flip="none" algn="tl"/>
        </a:blipFill>
        <a:ln w="9525" cap="rnd" cmpd="sng" algn="ctr">
          <a:solidFill>
            <a:schemeClr val="accent5">
              <a:hueOff val="12997614"/>
              <a:satOff val="-355"/>
              <a:lumOff val="-1961"/>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FB33DAB2-9AC5-9041-829C-A01C2183C855}">
      <dsp:nvSpPr>
        <dsp:cNvPr id="0" name=""/>
        <dsp:cNvSpPr/>
      </dsp:nvSpPr>
      <dsp:spPr>
        <a:xfrm>
          <a:off x="0" y="3003964"/>
          <a:ext cx="6515100" cy="600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Print Classification Report</a:t>
          </a:r>
        </a:p>
      </dsp:txBody>
      <dsp:txXfrm>
        <a:off x="0" y="3003964"/>
        <a:ext cx="6515100" cy="600660"/>
      </dsp:txXfrm>
    </dsp:sp>
    <dsp:sp modelId="{C299A745-D1D8-5049-9C47-F8B487B7272E}">
      <dsp:nvSpPr>
        <dsp:cNvPr id="0" name=""/>
        <dsp:cNvSpPr/>
      </dsp:nvSpPr>
      <dsp:spPr>
        <a:xfrm>
          <a:off x="0" y="3604625"/>
          <a:ext cx="6515100" cy="0"/>
        </a:xfrm>
        <a:prstGeom prst="line">
          <a:avLst/>
        </a:prstGeom>
        <a:blipFill rotWithShape="1">
          <a:blip xmlns:r="http://schemas.openxmlformats.org/officeDocument/2006/relationships" r:embed="rId1">
            <a:duotone>
              <a:schemeClr val="accent5">
                <a:hueOff val="15597138"/>
                <a:satOff val="-426"/>
                <a:lumOff val="-2354"/>
                <a:alphaOff val="0"/>
                <a:tint val="98000"/>
                <a:lumMod val="102000"/>
              </a:schemeClr>
              <a:schemeClr val="accent5">
                <a:hueOff val="15597138"/>
                <a:satOff val="-426"/>
                <a:lumOff val="-2354"/>
                <a:alphaOff val="0"/>
                <a:shade val="98000"/>
                <a:lumMod val="98000"/>
              </a:schemeClr>
            </a:duotone>
          </a:blip>
          <a:tile tx="0" ty="0" sx="100000" sy="100000" flip="none" algn="tl"/>
        </a:blipFill>
        <a:ln w="9525" cap="rnd" cmpd="sng" algn="ctr">
          <a:solidFill>
            <a:schemeClr val="accent5">
              <a:hueOff val="15597138"/>
              <a:satOff val="-426"/>
              <a:lumOff val="-2354"/>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9393B35D-9385-F941-9DB7-B230210FCE4B}">
      <dsp:nvSpPr>
        <dsp:cNvPr id="0" name=""/>
        <dsp:cNvSpPr/>
      </dsp:nvSpPr>
      <dsp:spPr>
        <a:xfrm>
          <a:off x="0" y="3604625"/>
          <a:ext cx="6515100" cy="600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Plot Confusion Matrix</a:t>
          </a:r>
        </a:p>
      </dsp:txBody>
      <dsp:txXfrm>
        <a:off x="0" y="3604625"/>
        <a:ext cx="6515100" cy="600660"/>
      </dsp:txXfrm>
    </dsp:sp>
    <dsp:sp modelId="{1F3C0C6D-60F9-A543-922C-2454A37113CB}">
      <dsp:nvSpPr>
        <dsp:cNvPr id="0" name=""/>
        <dsp:cNvSpPr/>
      </dsp:nvSpPr>
      <dsp:spPr>
        <a:xfrm>
          <a:off x="0" y="4205286"/>
          <a:ext cx="6515100" cy="0"/>
        </a:xfrm>
        <a:prstGeom prst="line">
          <a:avLst/>
        </a:prstGeom>
        <a:blipFill rotWithShape="1">
          <a:blip xmlns:r="http://schemas.openxmlformats.org/officeDocument/2006/relationships" r:embed="rId1">
            <a:duotone>
              <a:schemeClr val="accent5">
                <a:hueOff val="18196661"/>
                <a:satOff val="-497"/>
                <a:lumOff val="-2746"/>
                <a:alphaOff val="0"/>
                <a:tint val="98000"/>
                <a:lumMod val="102000"/>
              </a:schemeClr>
              <a:schemeClr val="accent5">
                <a:hueOff val="18196661"/>
                <a:satOff val="-497"/>
                <a:lumOff val="-2746"/>
                <a:alphaOff val="0"/>
                <a:shade val="98000"/>
                <a:lumMod val="98000"/>
              </a:schemeClr>
            </a:duotone>
          </a:blip>
          <a:tile tx="0" ty="0" sx="100000" sy="100000" flip="none" algn="tl"/>
        </a:blipFill>
        <a:ln w="9525" cap="rnd" cmpd="sng" algn="ctr">
          <a:solidFill>
            <a:schemeClr val="accent5">
              <a:hueOff val="18196661"/>
              <a:satOff val="-497"/>
              <a:lumOff val="-2746"/>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4D4AB2BF-37C2-6146-AB28-DBC990D0C905}">
      <dsp:nvSpPr>
        <dsp:cNvPr id="0" name=""/>
        <dsp:cNvSpPr/>
      </dsp:nvSpPr>
      <dsp:spPr>
        <a:xfrm>
          <a:off x="0" y="4205286"/>
          <a:ext cx="6515100" cy="600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Plot ROC/AUC</a:t>
          </a:r>
        </a:p>
      </dsp:txBody>
      <dsp:txXfrm>
        <a:off x="0" y="4205286"/>
        <a:ext cx="6515100" cy="600660"/>
      </dsp:txXfrm>
    </dsp:sp>
    <dsp:sp modelId="{6C673EF5-D514-8C48-9187-C59D1606BB55}">
      <dsp:nvSpPr>
        <dsp:cNvPr id="0" name=""/>
        <dsp:cNvSpPr/>
      </dsp:nvSpPr>
      <dsp:spPr>
        <a:xfrm>
          <a:off x="0" y="4805947"/>
          <a:ext cx="6515100" cy="0"/>
        </a:xfrm>
        <a:prstGeom prst="line">
          <a:avLst/>
        </a:prstGeom>
        <a:blipFill rotWithShape="1">
          <a:blip xmlns:r="http://schemas.openxmlformats.org/officeDocument/2006/relationships" r:embed="rId1">
            <a:duotone>
              <a:schemeClr val="accent5">
                <a:hueOff val="20796183"/>
                <a:satOff val="-568"/>
                <a:lumOff val="-3138"/>
                <a:alphaOff val="0"/>
                <a:tint val="98000"/>
                <a:lumMod val="102000"/>
              </a:schemeClr>
              <a:schemeClr val="accent5">
                <a:hueOff val="20796183"/>
                <a:satOff val="-568"/>
                <a:lumOff val="-3138"/>
                <a:alphaOff val="0"/>
                <a:shade val="98000"/>
                <a:lumMod val="98000"/>
              </a:schemeClr>
            </a:duotone>
          </a:blip>
          <a:tile tx="0" ty="0" sx="100000" sy="100000" flip="none" algn="tl"/>
        </a:blipFill>
        <a:ln w="9525" cap="rnd" cmpd="sng" algn="ctr">
          <a:solidFill>
            <a:schemeClr val="accent5">
              <a:hueOff val="20796183"/>
              <a:satOff val="-568"/>
              <a:lumOff val="-3138"/>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75B7F3CE-4E7D-5847-88D2-A1C61332FCF3}">
      <dsp:nvSpPr>
        <dsp:cNvPr id="0" name=""/>
        <dsp:cNvSpPr/>
      </dsp:nvSpPr>
      <dsp:spPr>
        <a:xfrm>
          <a:off x="0" y="4805947"/>
          <a:ext cx="6515100" cy="600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Plot Feature Importance</a:t>
          </a:r>
        </a:p>
      </dsp:txBody>
      <dsp:txXfrm>
        <a:off x="0" y="4805947"/>
        <a:ext cx="6515100" cy="60066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7/15/2021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7/15/2021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7/15/2021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7/15/2021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7/15/2021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7/15/2021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485900" y="1122362"/>
            <a:ext cx="8609322" cy="3744209"/>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485900" y="5230134"/>
            <a:ext cx="46101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7/15/2021</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608500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7/15/2021</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297205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7/15/2021</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957221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7/15/2021</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457083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109789"/>
            <a:ext cx="4507931"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3063530"/>
            <a:ext cx="4507930"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109789"/>
            <a:ext cx="4507932"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3063530"/>
            <a:ext cx="4507932"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7/15/2021</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844838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7/15/2021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7/15/2021</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0472396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7/15/2021</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2460228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7/15/2021</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3731486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7/15/2021</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1375586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7/15/2021</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3167534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97973"/>
            <a:ext cx="2674301" cy="527898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838200" y="854169"/>
            <a:ext cx="77343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7/15/2021</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67867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7/15/2021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7/15/2021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7/15/2021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7/15/2021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7/15/2021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7/15/2021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7/15/2021</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mCheck">
          <a:fgClr>
            <a:schemeClr val="bg2"/>
          </a:fgClr>
          <a:bgClr>
            <a:srgbClr val="A62AA3"/>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7/15/2021</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smCheck">
          <a:fgClr>
            <a:schemeClr val="bg2"/>
          </a:fgClr>
          <a:bgClr>
            <a:srgbClr val="A62AA3"/>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38541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rot="16200000">
            <a:off x="-1029207" y="4680813"/>
            <a:ext cx="2758330" cy="365125"/>
          </a:xfrm>
          <a:prstGeom prst="rect">
            <a:avLst/>
          </a:prstGeom>
        </p:spPr>
        <p:txBody>
          <a:bodyPr vert="horz" lIns="91440" tIns="45720" rIns="91440" bIns="45720" rtlCol="0" anchor="ctr"/>
          <a:lstStyle>
            <a:lvl1pPr algn="l">
              <a:defRPr sz="1100">
                <a:solidFill>
                  <a:schemeClr val="tx1"/>
                </a:solidFill>
              </a:defRPr>
            </a:lvl1pPr>
          </a:lstStyle>
          <a:p>
            <a:fld id="{8C1E1FAD-7351-4908-963A-08EA8E4AB7A0}" type="datetimeFigureOut">
              <a:rPr lang="en-US" smtClean="0"/>
              <a:t>7/15/2021</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a:off x="661112" y="6356350"/>
            <a:ext cx="5509684" cy="365125"/>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0905482" y="6356350"/>
            <a:ext cx="1112082"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grpSp>
        <p:nvGrpSpPr>
          <p:cNvPr id="7" name="Group 6">
            <a:extLst>
              <a:ext uri="{FF2B5EF4-FFF2-40B4-BE49-F238E27FC236}">
                <a16:creationId xmlns:a16="http://schemas.microsoft.com/office/drawing/2014/main" id="{23F5135F-115E-423C-BE4A-B56C35DC9F3E}"/>
              </a:ext>
            </a:extLst>
          </p:cNvPr>
          <p:cNvGrpSpPr/>
          <p:nvPr/>
        </p:nvGrpSpPr>
        <p:grpSpPr>
          <a:xfrm>
            <a:off x="174436" y="6356005"/>
            <a:ext cx="358083" cy="358083"/>
            <a:chOff x="4135740" y="1745599"/>
            <a:chExt cx="558732" cy="558732"/>
          </a:xfrm>
        </p:grpSpPr>
        <p:grpSp>
          <p:nvGrpSpPr>
            <p:cNvPr id="8" name="Group 7">
              <a:extLst>
                <a:ext uri="{FF2B5EF4-FFF2-40B4-BE49-F238E27FC236}">
                  <a16:creationId xmlns:a16="http://schemas.microsoft.com/office/drawing/2014/main" id="{82C1E318-0F1F-4920-8C7D-FBAC66631B54}"/>
                </a:ext>
              </a:extLst>
            </p:cNvPr>
            <p:cNvGrpSpPr/>
            <p:nvPr/>
          </p:nvGrpSpPr>
          <p:grpSpPr>
            <a:xfrm>
              <a:off x="4135740" y="1745599"/>
              <a:ext cx="558732" cy="558732"/>
              <a:chOff x="1028007" y="1706560"/>
              <a:chExt cx="575710" cy="575710"/>
            </a:xfrm>
          </p:grpSpPr>
          <p:cxnSp>
            <p:nvCxnSpPr>
              <p:cNvPr id="10" name="Straight Connector 9">
                <a:extLst>
                  <a:ext uri="{FF2B5EF4-FFF2-40B4-BE49-F238E27FC236}">
                    <a16:creationId xmlns:a16="http://schemas.microsoft.com/office/drawing/2014/main" id="{DE4A7237-B6EB-4FB7-8B68-7C27438D477D}"/>
                  </a:ext>
                </a:extLst>
              </p:cNvPr>
              <p:cNvCxnSpPr>
                <a:cxnSpLocks/>
              </p:cNvCxnSpPr>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00FDE-0838-4B5B-A782-6B6C92DB0A89}"/>
                  </a:ext>
                </a:extLst>
              </p:cNvPr>
              <p:cNvCxnSpPr>
                <a:cxnSpLocks/>
              </p:cNvCxnSpPr>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2BC1B2F3-8E83-4A70-B103-979C67EECED1}"/>
                </a:ext>
              </a:extLst>
            </p:cNvPr>
            <p:cNvSpPr/>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922113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37" name="Group 136">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39" name="Straight Connector 138">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nsolas"/>
                <a:ea typeface="+mn-ea"/>
                <a:cs typeface="+mn-cs"/>
              </a:endParaRPr>
            </a:p>
          </p:txBody>
        </p:sp>
      </p:grpSp>
      <p:sp useBgFill="1">
        <p:nvSpPr>
          <p:cNvPr id="142" name="Rectangle 141">
            <a:extLst>
              <a:ext uri="{FF2B5EF4-FFF2-40B4-BE49-F238E27FC236}">
                <a16:creationId xmlns:a16="http://schemas.microsoft.com/office/drawing/2014/main" id="{1B7C4707-9C68-44ED-A6DE-88FF7A50F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nsolas"/>
              <a:ea typeface="+mn-ea"/>
              <a:cs typeface="+mn-cs"/>
            </a:endParaRPr>
          </a:p>
        </p:txBody>
      </p:sp>
      <p:sp>
        <p:nvSpPr>
          <p:cNvPr id="144" name="Freeform: Shape 143">
            <a:extLst>
              <a:ext uri="{FF2B5EF4-FFF2-40B4-BE49-F238E27FC236}">
                <a16:creationId xmlns:a16="http://schemas.microsoft.com/office/drawing/2014/main" id="{B69060A4-9EDF-4FB5-87A8-A9FC83E4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663" y="217714"/>
            <a:ext cx="6968018" cy="6640286"/>
          </a:xfrm>
          <a:custGeom>
            <a:avLst/>
            <a:gdLst>
              <a:gd name="connsiteX0" fmla="*/ 6352331 w 6968018"/>
              <a:gd name="connsiteY0" fmla="*/ 0 h 6643444"/>
              <a:gd name="connsiteX1" fmla="*/ 6968018 w 6968018"/>
              <a:gd name="connsiteY1" fmla="*/ 6643444 h 6643444"/>
              <a:gd name="connsiteX2" fmla="*/ 561128 w 6968018"/>
              <a:gd name="connsiteY2" fmla="*/ 6643444 h 6643444"/>
              <a:gd name="connsiteX3" fmla="*/ 0 w 6968018"/>
              <a:gd name="connsiteY3" fmla="*/ 588709 h 6643444"/>
            </a:gdLst>
            <a:ahLst/>
            <a:cxnLst>
              <a:cxn ang="0">
                <a:pos x="connsiteX0" y="connsiteY0"/>
              </a:cxn>
              <a:cxn ang="0">
                <a:pos x="connsiteX1" y="connsiteY1"/>
              </a:cxn>
              <a:cxn ang="0">
                <a:pos x="connsiteX2" y="connsiteY2"/>
              </a:cxn>
              <a:cxn ang="0">
                <a:pos x="connsiteX3" y="connsiteY3"/>
              </a:cxn>
            </a:cxnLst>
            <a:rect l="l" t="t" r="r" b="b"/>
            <a:pathLst>
              <a:path w="6968018" h="6643444">
                <a:moveTo>
                  <a:pt x="6352331" y="0"/>
                </a:moveTo>
                <a:lnTo>
                  <a:pt x="6968018" y="6643444"/>
                </a:lnTo>
                <a:lnTo>
                  <a:pt x="561128" y="6643444"/>
                </a:lnTo>
                <a:lnTo>
                  <a:pt x="0" y="588709"/>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nsolas"/>
              <a:ea typeface="+mn-ea"/>
              <a:cs typeface="+mn-cs"/>
            </a:endParaRPr>
          </a:p>
        </p:txBody>
      </p:sp>
      <p:sp>
        <p:nvSpPr>
          <p:cNvPr id="146" name="Freeform: Shape 145">
            <a:extLst>
              <a:ext uri="{FF2B5EF4-FFF2-40B4-BE49-F238E27FC236}">
                <a16:creationId xmlns:a16="http://schemas.microsoft.com/office/drawing/2014/main" id="{E937A4B0-1638-4AFA-91A5-60F8BB498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764" y="379444"/>
            <a:ext cx="6678117" cy="6490996"/>
          </a:xfrm>
          <a:custGeom>
            <a:avLst/>
            <a:gdLst>
              <a:gd name="connsiteX0" fmla="*/ 6004504 w 6647705"/>
              <a:gd name="connsiteY0" fmla="*/ 217 h 6461436"/>
              <a:gd name="connsiteX1" fmla="*/ 6043316 w 6647705"/>
              <a:gd name="connsiteY1" fmla="*/ 21512 h 6461436"/>
              <a:gd name="connsiteX2" fmla="*/ 6200652 w 6647705"/>
              <a:gd name="connsiteY2" fmla="*/ 1719217 h 6461436"/>
              <a:gd name="connsiteX3" fmla="*/ 6206825 w 6647705"/>
              <a:gd name="connsiteY3" fmla="*/ 1785827 h 6461436"/>
              <a:gd name="connsiteX4" fmla="*/ 6221227 w 6647705"/>
              <a:gd name="connsiteY4" fmla="*/ 1822016 h 6461436"/>
              <a:gd name="connsiteX5" fmla="*/ 6237305 w 6647705"/>
              <a:gd name="connsiteY5" fmla="*/ 1858891 h 6461436"/>
              <a:gd name="connsiteX6" fmla="*/ 6245339 w 6647705"/>
              <a:gd name="connsiteY6" fmla="*/ 2011010 h 6461436"/>
              <a:gd name="connsiteX7" fmla="*/ 6243065 w 6647705"/>
              <a:gd name="connsiteY7" fmla="*/ 2066060 h 6461436"/>
              <a:gd name="connsiteX8" fmla="*/ 6238739 w 6647705"/>
              <a:gd name="connsiteY8" fmla="*/ 2104210 h 6461436"/>
              <a:gd name="connsiteX9" fmla="*/ 6237021 w 6647705"/>
              <a:gd name="connsiteY9" fmla="*/ 2111648 h 6461436"/>
              <a:gd name="connsiteX10" fmla="*/ 6259718 w 6647705"/>
              <a:gd name="connsiteY10" fmla="*/ 2356556 h 6461436"/>
              <a:gd name="connsiteX11" fmla="*/ 6264060 w 6647705"/>
              <a:gd name="connsiteY11" fmla="*/ 2374375 h 6461436"/>
              <a:gd name="connsiteX12" fmla="*/ 6267041 w 6647705"/>
              <a:gd name="connsiteY12" fmla="*/ 2435573 h 6461436"/>
              <a:gd name="connsiteX13" fmla="*/ 6271496 w 6647705"/>
              <a:gd name="connsiteY13" fmla="*/ 2444087 h 6461436"/>
              <a:gd name="connsiteX14" fmla="*/ 6647705 w 6647705"/>
              <a:gd name="connsiteY14" fmla="*/ 6461436 h 6461436"/>
              <a:gd name="connsiteX15" fmla="*/ 545408 w 6647705"/>
              <a:gd name="connsiteY15" fmla="*/ 6461436 h 6461436"/>
              <a:gd name="connsiteX16" fmla="*/ 544170 w 6647705"/>
              <a:gd name="connsiteY16" fmla="*/ 6448085 h 6461436"/>
              <a:gd name="connsiteX17" fmla="*/ 533573 w 6647705"/>
              <a:gd name="connsiteY17" fmla="*/ 6434067 h 6461436"/>
              <a:gd name="connsiteX18" fmla="*/ 522439 w 6647705"/>
              <a:gd name="connsiteY18" fmla="*/ 6388375 h 6461436"/>
              <a:gd name="connsiteX19" fmla="*/ 518228 w 6647705"/>
              <a:gd name="connsiteY19" fmla="*/ 6357352 h 6461436"/>
              <a:gd name="connsiteX20" fmla="*/ 518072 w 6647705"/>
              <a:gd name="connsiteY20" fmla="*/ 6352810 h 6461436"/>
              <a:gd name="connsiteX21" fmla="*/ 523971 w 6647705"/>
              <a:gd name="connsiteY21" fmla="*/ 6314577 h 6461436"/>
              <a:gd name="connsiteX22" fmla="*/ 518934 w 6647705"/>
              <a:gd name="connsiteY22" fmla="*/ 6311532 h 6461436"/>
              <a:gd name="connsiteX23" fmla="*/ 513042 w 6647705"/>
              <a:gd name="connsiteY23" fmla="*/ 6300271 h 6461436"/>
              <a:gd name="connsiteX24" fmla="*/ 517740 w 6647705"/>
              <a:gd name="connsiteY24" fmla="*/ 6289716 h 6461436"/>
              <a:gd name="connsiteX25" fmla="*/ 523418 w 6647705"/>
              <a:gd name="connsiteY25" fmla="*/ 6241814 h 6461436"/>
              <a:gd name="connsiteX26" fmla="*/ 523922 w 6647705"/>
              <a:gd name="connsiteY26" fmla="*/ 6229603 h 6461436"/>
              <a:gd name="connsiteX27" fmla="*/ 67 w 6647705"/>
              <a:gd name="connsiteY27" fmla="*/ 577048 h 6461436"/>
              <a:gd name="connsiteX28" fmla="*/ 34408 w 6647705"/>
              <a:gd name="connsiteY28" fmla="*/ 548975 h 6461436"/>
              <a:gd name="connsiteX29" fmla="*/ 6004504 w 6647705"/>
              <a:gd name="connsiteY29" fmla="*/ 217 h 646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nsolas"/>
              <a:ea typeface="+mn-ea"/>
              <a:cs typeface="+mn-cs"/>
            </a:endParaRPr>
          </a:p>
        </p:txBody>
      </p:sp>
      <p:pic>
        <p:nvPicPr>
          <p:cNvPr id="6" name="Picture 5" descr="pipette dripping into a petri dish">
            <a:extLst>
              <a:ext uri="{FF2B5EF4-FFF2-40B4-BE49-F238E27FC236}">
                <a16:creationId xmlns:a16="http://schemas.microsoft.com/office/drawing/2014/main" id="{AD5EFA86-59D3-41A9-819E-C704FF32C5AD}"/>
              </a:ext>
            </a:extLst>
          </p:cNvPr>
          <p:cNvPicPr>
            <a:picLocks noChangeAspect="1"/>
          </p:cNvPicPr>
          <p:nvPr/>
        </p:nvPicPr>
        <p:blipFill rotWithShape="1">
          <a:blip r:embed="rId3">
            <a:alphaModFix amt="84000"/>
            <a:extLst>
              <a:ext uri="{28A0092B-C50C-407E-A947-70E740481C1C}">
                <a14:useLocalDpi xmlns:a14="http://schemas.microsoft.com/office/drawing/2010/main" val="0"/>
              </a:ext>
            </a:extLst>
          </a:blip>
          <a:srcRect l="20009" r="-2" b="-2"/>
          <a:stretch/>
        </p:blipFill>
        <p:spPr>
          <a:xfrm>
            <a:off x="457850" y="379444"/>
            <a:ext cx="6678117" cy="6490996"/>
          </a:xfrm>
          <a:custGeom>
            <a:avLst/>
            <a:gdLst/>
            <a:ahLst/>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933208" y="681036"/>
            <a:ext cx="5572992" cy="1916505"/>
          </a:xfrm>
        </p:spPr>
        <p:txBody>
          <a:bodyPr vert="horz" lIns="91440" tIns="45720" rIns="91440" bIns="45720" rtlCol="0" anchor="b">
            <a:normAutofit/>
          </a:bodyPr>
          <a:lstStyle/>
          <a:p>
            <a:pPr>
              <a:lnSpc>
                <a:spcPct val="110000"/>
              </a:lnSpc>
            </a:pPr>
            <a:r>
              <a:rPr lang="en-US" sz="3700" spc="700"/>
              <a:t>Fear and Comfort Index and Implementation</a:t>
            </a:r>
          </a:p>
        </p:txBody>
      </p:sp>
      <p:sp>
        <p:nvSpPr>
          <p:cNvPr id="148" name="Freeform: Shape 147">
            <a:extLst>
              <a:ext uri="{FF2B5EF4-FFF2-40B4-BE49-F238E27FC236}">
                <a16:creationId xmlns:a16="http://schemas.microsoft.com/office/drawing/2014/main" id="{60376AD7-5814-4A2B-B3FC-395355E39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830335">
            <a:off x="463402" y="118600"/>
            <a:ext cx="444795" cy="1868387"/>
          </a:xfrm>
          <a:custGeom>
            <a:avLst/>
            <a:gdLst>
              <a:gd name="connsiteX0" fmla="*/ 0 w 444795"/>
              <a:gd name="connsiteY0" fmla="*/ 78388 h 1868387"/>
              <a:gd name="connsiteX1" fmla="*/ 39454 w 444795"/>
              <a:gd name="connsiteY1" fmla="*/ 66552 h 1868387"/>
              <a:gd name="connsiteX2" fmla="*/ 139617 w 444795"/>
              <a:gd name="connsiteY2" fmla="*/ 42263 h 1868387"/>
              <a:gd name="connsiteX3" fmla="*/ 193778 w 444795"/>
              <a:gd name="connsiteY3" fmla="*/ 51160 h 1868387"/>
              <a:gd name="connsiteX4" fmla="*/ 261389 w 444795"/>
              <a:gd name="connsiteY4" fmla="*/ 36852 h 1868387"/>
              <a:gd name="connsiteX5" fmla="*/ 274876 w 444795"/>
              <a:gd name="connsiteY5" fmla="*/ 37840 h 1868387"/>
              <a:gd name="connsiteX6" fmla="*/ 280032 w 444795"/>
              <a:gd name="connsiteY6" fmla="*/ 48921 h 1868387"/>
              <a:gd name="connsiteX7" fmla="*/ 284781 w 444795"/>
              <a:gd name="connsiteY7" fmla="*/ 50980 h 1868387"/>
              <a:gd name="connsiteX8" fmla="*/ 300007 w 444795"/>
              <a:gd name="connsiteY8" fmla="*/ 37078 h 1868387"/>
              <a:gd name="connsiteX9" fmla="*/ 375999 w 444795"/>
              <a:gd name="connsiteY9" fmla="*/ 45281 h 1868387"/>
              <a:gd name="connsiteX10" fmla="*/ 417584 w 444795"/>
              <a:gd name="connsiteY10" fmla="*/ 9727 h 1868387"/>
              <a:gd name="connsiteX11" fmla="*/ 444795 w 444795"/>
              <a:gd name="connsiteY11" fmla="*/ 0 h 1868387"/>
              <a:gd name="connsiteX12" fmla="*/ 444795 w 444795"/>
              <a:gd name="connsiteY12" fmla="*/ 1864840 h 1868387"/>
              <a:gd name="connsiteX13" fmla="*/ 430079 w 444795"/>
              <a:gd name="connsiteY13" fmla="*/ 1860813 h 1868387"/>
              <a:gd name="connsiteX14" fmla="*/ 383783 w 444795"/>
              <a:gd name="connsiteY14" fmla="*/ 1862444 h 1868387"/>
              <a:gd name="connsiteX15" fmla="*/ 370358 w 444795"/>
              <a:gd name="connsiteY15" fmla="*/ 1868387 h 1868387"/>
              <a:gd name="connsiteX16" fmla="*/ 336658 w 444795"/>
              <a:gd name="connsiteY16" fmla="*/ 1868387 h 1868387"/>
              <a:gd name="connsiteX17" fmla="*/ 306546 w 444795"/>
              <a:gd name="connsiteY17" fmla="*/ 1858526 h 1868387"/>
              <a:gd name="connsiteX18" fmla="*/ 236457 w 444795"/>
              <a:gd name="connsiteY18" fmla="*/ 1847671 h 1868387"/>
              <a:gd name="connsiteX19" fmla="*/ 205722 w 444795"/>
              <a:gd name="connsiteY19" fmla="*/ 1841430 h 1868387"/>
              <a:gd name="connsiteX20" fmla="*/ 181807 w 444795"/>
              <a:gd name="connsiteY20" fmla="*/ 1823771 h 1868387"/>
              <a:gd name="connsiteX21" fmla="*/ 178439 w 444795"/>
              <a:gd name="connsiteY21" fmla="*/ 1808957 h 1868387"/>
              <a:gd name="connsiteX22" fmla="*/ 161935 w 444795"/>
              <a:gd name="connsiteY22" fmla="*/ 1803551 h 1868387"/>
              <a:gd name="connsiteX23" fmla="*/ 158071 w 444795"/>
              <a:gd name="connsiteY23" fmla="*/ 1799541 h 1868387"/>
              <a:gd name="connsiteX24" fmla="*/ 135376 w 444795"/>
              <a:gd name="connsiteY24" fmla="*/ 1779136 h 1868387"/>
              <a:gd name="connsiteX25" fmla="*/ 132952 w 444795"/>
              <a:gd name="connsiteY25" fmla="*/ 1786380 h 1868387"/>
              <a:gd name="connsiteX26" fmla="*/ 0 w 444795"/>
              <a:gd name="connsiteY26" fmla="*/ 1663146 h 186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4795" h="1868387">
                <a:moveTo>
                  <a:pt x="0" y="78388"/>
                </a:moveTo>
                <a:lnTo>
                  <a:pt x="39454" y="66552"/>
                </a:lnTo>
                <a:cubicBezTo>
                  <a:pt x="73377" y="59047"/>
                  <a:pt x="108602" y="54461"/>
                  <a:pt x="139617" y="42263"/>
                </a:cubicBezTo>
                <a:cubicBezTo>
                  <a:pt x="180799" y="87869"/>
                  <a:pt x="156173" y="44723"/>
                  <a:pt x="193778" y="51160"/>
                </a:cubicBezTo>
                <a:lnTo>
                  <a:pt x="261389" y="36852"/>
                </a:lnTo>
                <a:lnTo>
                  <a:pt x="274876" y="37840"/>
                </a:lnTo>
                <a:lnTo>
                  <a:pt x="280032" y="48921"/>
                </a:lnTo>
                <a:lnTo>
                  <a:pt x="284781" y="50980"/>
                </a:lnTo>
                <a:lnTo>
                  <a:pt x="300007" y="37078"/>
                </a:lnTo>
                <a:cubicBezTo>
                  <a:pt x="322467" y="29589"/>
                  <a:pt x="353078" y="47149"/>
                  <a:pt x="375999" y="45281"/>
                </a:cubicBezTo>
                <a:cubicBezTo>
                  <a:pt x="382977" y="27666"/>
                  <a:pt x="397501" y="17994"/>
                  <a:pt x="417584" y="9727"/>
                </a:cubicBezTo>
                <a:lnTo>
                  <a:pt x="444795" y="0"/>
                </a:lnTo>
                <a:lnTo>
                  <a:pt x="444795" y="1864840"/>
                </a:lnTo>
                <a:lnTo>
                  <a:pt x="430079" y="1860813"/>
                </a:lnTo>
                <a:cubicBezTo>
                  <a:pt x="411946" y="1857931"/>
                  <a:pt x="392950" y="1858479"/>
                  <a:pt x="383783" y="1862444"/>
                </a:cubicBezTo>
                <a:lnTo>
                  <a:pt x="370358" y="1868387"/>
                </a:lnTo>
                <a:lnTo>
                  <a:pt x="336658" y="1868387"/>
                </a:lnTo>
                <a:lnTo>
                  <a:pt x="306546" y="1858526"/>
                </a:lnTo>
                <a:cubicBezTo>
                  <a:pt x="280888" y="1847233"/>
                  <a:pt x="256422" y="1834783"/>
                  <a:pt x="236457" y="1847671"/>
                </a:cubicBezTo>
                <a:cubicBezTo>
                  <a:pt x="224964" y="1848497"/>
                  <a:pt x="214878" y="1845991"/>
                  <a:pt x="205722" y="1841430"/>
                </a:cubicBezTo>
                <a:lnTo>
                  <a:pt x="181807" y="1823771"/>
                </a:lnTo>
                <a:lnTo>
                  <a:pt x="178439" y="1808957"/>
                </a:lnTo>
                <a:lnTo>
                  <a:pt x="161935" y="1803551"/>
                </a:lnTo>
                <a:lnTo>
                  <a:pt x="158071" y="1799541"/>
                </a:lnTo>
                <a:cubicBezTo>
                  <a:pt x="150700" y="1791836"/>
                  <a:pt x="143295" y="1784610"/>
                  <a:pt x="135376" y="1779136"/>
                </a:cubicBezTo>
                <a:lnTo>
                  <a:pt x="132952" y="1786380"/>
                </a:lnTo>
                <a:lnTo>
                  <a:pt x="0" y="1663146"/>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nsolas"/>
              <a:ea typeface="+mn-ea"/>
              <a:cs typeface="+mn-cs"/>
            </a:endParaRP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7791796" y="3060862"/>
            <a:ext cx="3447012" cy="3116101"/>
          </a:xfrm>
        </p:spPr>
        <p:txBody>
          <a:bodyPr vert="horz" lIns="91440" tIns="45720" rIns="91440" bIns="45720" rtlCol="0">
            <a:normAutofit/>
          </a:bodyPr>
          <a:lstStyle/>
          <a:p>
            <a:pPr marL="0" lvl="0" indent="-228600">
              <a:spcBef>
                <a:spcPts val="0"/>
              </a:spcBef>
              <a:spcAft>
                <a:spcPts val="600"/>
              </a:spcAft>
              <a:buFont typeface="Arial" panose="020B0604020202020204" pitchFamily="34" charset="0"/>
              <a:buChar char="•"/>
            </a:pPr>
            <a:r>
              <a:rPr lang="en-US" dirty="0" err="1"/>
              <a:t>Yourik</a:t>
            </a:r>
            <a:r>
              <a:rPr lang="en-US" dirty="0"/>
              <a:t> </a:t>
            </a:r>
            <a:r>
              <a:rPr lang="en-US" dirty="0" err="1"/>
              <a:t>Hacoupian</a:t>
            </a:r>
            <a:endParaRPr lang="en-US" dirty="0"/>
          </a:p>
          <a:p>
            <a:pPr marL="0" lvl="0" indent="-228600">
              <a:spcBef>
                <a:spcPts val="0"/>
              </a:spcBef>
              <a:spcAft>
                <a:spcPts val="600"/>
              </a:spcAft>
              <a:buFont typeface="Arial" panose="020B0604020202020204" pitchFamily="34" charset="0"/>
              <a:buChar char="•"/>
            </a:pPr>
            <a:r>
              <a:rPr lang="en-US" dirty="0"/>
              <a:t>Derrick </a:t>
            </a:r>
            <a:r>
              <a:rPr lang="en-US" dirty="0" err="1"/>
              <a:t>Claye</a:t>
            </a:r>
            <a:endParaRPr lang="en-US" dirty="0"/>
          </a:p>
          <a:p>
            <a:pPr marL="0" lvl="0" indent="-228600">
              <a:spcBef>
                <a:spcPts val="0"/>
              </a:spcBef>
              <a:spcAft>
                <a:spcPts val="600"/>
              </a:spcAft>
              <a:buFont typeface="Arial" panose="020B0604020202020204" pitchFamily="34" charset="0"/>
              <a:buChar char="•"/>
            </a:pPr>
            <a:r>
              <a:rPr lang="en-US" dirty="0"/>
              <a:t>Alice Lin</a:t>
            </a:r>
          </a:p>
          <a:p>
            <a:pPr marL="0" lvl="0" indent="-228600">
              <a:spcBef>
                <a:spcPts val="0"/>
              </a:spcBef>
              <a:spcAft>
                <a:spcPts val="600"/>
              </a:spcAft>
              <a:buFont typeface="Arial" panose="020B0604020202020204" pitchFamily="34" charset="0"/>
              <a:buChar char="•"/>
            </a:pPr>
            <a:r>
              <a:rPr lang="en-US" dirty="0"/>
              <a:t>Sheldon </a:t>
            </a:r>
            <a:r>
              <a:rPr lang="en-US" dirty="0" err="1"/>
              <a:t>Larmond</a:t>
            </a:r>
            <a:endParaRPr lang="en-US" dirty="0"/>
          </a:p>
          <a:p>
            <a:pPr marL="0" lvl="0" indent="-228600">
              <a:spcBef>
                <a:spcPts val="0"/>
              </a:spcBef>
              <a:spcAft>
                <a:spcPts val="600"/>
              </a:spcAft>
              <a:buFont typeface="Arial" panose="020B0604020202020204" pitchFamily="34" charset="0"/>
              <a:buChar char="•"/>
            </a:pPr>
            <a:endParaRPr lang="en-US" dirty="0"/>
          </a:p>
        </p:txBody>
      </p:sp>
      <p:grpSp>
        <p:nvGrpSpPr>
          <p:cNvPr id="150" name="Group 149">
            <a:extLst>
              <a:ext uri="{FF2B5EF4-FFF2-40B4-BE49-F238E27FC236}">
                <a16:creationId xmlns:a16="http://schemas.microsoft.com/office/drawing/2014/main" id="{D2D2835C-DDE9-4332-9476-94B711F053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51" name="Group 150">
              <a:extLst>
                <a:ext uri="{FF2B5EF4-FFF2-40B4-BE49-F238E27FC236}">
                  <a16:creationId xmlns:a16="http://schemas.microsoft.com/office/drawing/2014/main" id="{37647015-EE9A-4F89-A88A-DC5786E6638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53" name="Straight Connector 152">
                <a:extLst>
                  <a:ext uri="{FF2B5EF4-FFF2-40B4-BE49-F238E27FC236}">
                    <a16:creationId xmlns:a16="http://schemas.microsoft.com/office/drawing/2014/main" id="{CB275C9D-23AD-4120-B860-4A64988102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7793833-C4D8-475A-86F4-45B2FFCF4F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2" name="Oval 151">
              <a:extLst>
                <a:ext uri="{FF2B5EF4-FFF2-40B4-BE49-F238E27FC236}">
                  <a16:creationId xmlns:a16="http://schemas.microsoft.com/office/drawing/2014/main" id="{CBDF05EB-F6AC-4339-BC6E-8D6527685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nsolas"/>
                <a:ea typeface="+mn-ea"/>
                <a:cs typeface="+mn-cs"/>
              </a:endParaRPr>
            </a:p>
          </p:txBody>
        </p:sp>
      </p:grpSp>
    </p:spTree>
    <p:extLst>
      <p:ext uri="{BB962C8B-B14F-4D97-AF65-F5344CB8AC3E}">
        <p14:creationId xmlns:p14="http://schemas.microsoft.com/office/powerpoint/2010/main" val="2424003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dkDnDiag">
          <a:fgClr>
            <a:schemeClr val="bg2"/>
          </a:fgClr>
          <a:bgClr>
            <a:srgbClr val="A62AA3"/>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8AFEE-79CC-F74D-9D6C-A968819CA2A7}"/>
              </a:ext>
            </a:extLst>
          </p:cNvPr>
          <p:cNvSpPr>
            <a:spLocks noGrp="1"/>
          </p:cNvSpPr>
          <p:nvPr>
            <p:ph type="title"/>
          </p:nvPr>
        </p:nvSpPr>
        <p:spPr/>
        <p:txBody>
          <a:bodyPr/>
          <a:lstStyle/>
          <a:p>
            <a:r>
              <a:rPr lang="en-US" dirty="0"/>
              <a:t>Supervised Learning – Results Random Forest</a:t>
            </a:r>
          </a:p>
        </p:txBody>
      </p:sp>
      <p:pic>
        <p:nvPicPr>
          <p:cNvPr id="5" name="Content Placeholder 4">
            <a:extLst>
              <a:ext uri="{FF2B5EF4-FFF2-40B4-BE49-F238E27FC236}">
                <a16:creationId xmlns:a16="http://schemas.microsoft.com/office/drawing/2014/main" id="{669708CD-066E-0349-8CC8-9528422808EC}"/>
              </a:ext>
            </a:extLst>
          </p:cNvPr>
          <p:cNvPicPr>
            <a:picLocks noGrp="1" noChangeAspect="1"/>
          </p:cNvPicPr>
          <p:nvPr>
            <p:ph idx="1"/>
          </p:nvPr>
        </p:nvPicPr>
        <p:blipFill>
          <a:blip r:embed="rId2"/>
          <a:stretch>
            <a:fillRect/>
          </a:stretch>
        </p:blipFill>
        <p:spPr>
          <a:xfrm>
            <a:off x="828298" y="2341783"/>
            <a:ext cx="10553700" cy="1087217"/>
          </a:xfrm>
        </p:spPr>
      </p:pic>
      <p:pic>
        <p:nvPicPr>
          <p:cNvPr id="7" name="Picture 6" descr="Table&#10;&#10;Description automatically generated">
            <a:extLst>
              <a:ext uri="{FF2B5EF4-FFF2-40B4-BE49-F238E27FC236}">
                <a16:creationId xmlns:a16="http://schemas.microsoft.com/office/drawing/2014/main" id="{2C6DA2A0-45B5-254E-8908-1431E0F271AA}"/>
              </a:ext>
            </a:extLst>
          </p:cNvPr>
          <p:cNvPicPr>
            <a:picLocks noChangeAspect="1"/>
          </p:cNvPicPr>
          <p:nvPr/>
        </p:nvPicPr>
        <p:blipFill>
          <a:blip r:embed="rId3"/>
          <a:stretch>
            <a:fillRect/>
          </a:stretch>
        </p:blipFill>
        <p:spPr>
          <a:xfrm>
            <a:off x="3139698" y="3802163"/>
            <a:ext cx="5930900" cy="2565400"/>
          </a:xfrm>
          <a:prstGeom prst="rect">
            <a:avLst/>
          </a:prstGeom>
        </p:spPr>
      </p:pic>
    </p:spTree>
    <p:extLst>
      <p:ext uri="{BB962C8B-B14F-4D97-AF65-F5344CB8AC3E}">
        <p14:creationId xmlns:p14="http://schemas.microsoft.com/office/powerpoint/2010/main" val="1824735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158B155-2870-4844-B295-BF04F3849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3">
            <a:extLst>
              <a:ext uri="{FF2B5EF4-FFF2-40B4-BE49-F238E27FC236}">
                <a16:creationId xmlns:a16="http://schemas.microsoft.com/office/drawing/2014/main" id="{8EC6859F-6DE0-454C-AF7C-3CEC5E541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6C8AFEE-79CC-F74D-9D6C-A968819CA2A7}"/>
              </a:ext>
            </a:extLst>
          </p:cNvPr>
          <p:cNvSpPr>
            <a:spLocks noGrp="1"/>
          </p:cNvSpPr>
          <p:nvPr>
            <p:ph type="title"/>
          </p:nvPr>
        </p:nvSpPr>
        <p:spPr>
          <a:xfrm>
            <a:off x="501161" y="694591"/>
            <a:ext cx="3596052" cy="1512277"/>
          </a:xfrm>
          <a:pattFill prst="pct75">
            <a:fgClr>
              <a:schemeClr val="bg2"/>
            </a:fgClr>
            <a:bgClr>
              <a:srgbClr val="A62AA3"/>
            </a:bgClr>
          </a:pattFill>
          <a:effectLst>
            <a:glow>
              <a:schemeClr val="accent1">
                <a:alpha val="40000"/>
              </a:schemeClr>
            </a:glow>
          </a:effectLst>
        </p:spPr>
        <p:txBody>
          <a:bodyPr>
            <a:normAutofit/>
          </a:bodyPr>
          <a:lstStyle/>
          <a:p>
            <a:r>
              <a:rPr lang="en-US" sz="3000" dirty="0">
                <a:solidFill>
                  <a:schemeClr val="tx1"/>
                </a:solidFill>
              </a:rPr>
              <a:t>Supervised Learning – Results Random Forest</a:t>
            </a:r>
          </a:p>
        </p:txBody>
      </p:sp>
      <p:sp>
        <p:nvSpPr>
          <p:cNvPr id="23" name="Rounded Rectangle 17">
            <a:extLst>
              <a:ext uri="{FF2B5EF4-FFF2-40B4-BE49-F238E27FC236}">
                <a16:creationId xmlns:a16="http://schemas.microsoft.com/office/drawing/2014/main" id="{B54A185E-16AF-4E1A-9E7F-1414E2A34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147670F7-9B1B-4448-BE8B-92E0F82832EC}"/>
              </a:ext>
            </a:extLst>
          </p:cNvPr>
          <p:cNvPicPr>
            <a:picLocks noChangeAspect="1"/>
          </p:cNvPicPr>
          <p:nvPr/>
        </p:nvPicPr>
        <p:blipFill>
          <a:blip r:embed="rId2"/>
          <a:stretch>
            <a:fillRect/>
          </a:stretch>
        </p:blipFill>
        <p:spPr>
          <a:xfrm>
            <a:off x="501161" y="2909906"/>
            <a:ext cx="3596053" cy="3156786"/>
          </a:xfrm>
          <a:prstGeom prst="rect">
            <a:avLst/>
          </a:prstGeom>
        </p:spPr>
      </p:pic>
      <p:pic>
        <p:nvPicPr>
          <p:cNvPr id="10" name="Content Placeholder 9" descr="Chart&#10;&#10;Description automatically generated">
            <a:extLst>
              <a:ext uri="{FF2B5EF4-FFF2-40B4-BE49-F238E27FC236}">
                <a16:creationId xmlns:a16="http://schemas.microsoft.com/office/drawing/2014/main" id="{87ABBE10-2AEB-B04E-B0AE-D943304294AC}"/>
              </a:ext>
            </a:extLst>
          </p:cNvPr>
          <p:cNvPicPr>
            <a:picLocks noChangeAspect="1"/>
          </p:cNvPicPr>
          <p:nvPr/>
        </p:nvPicPr>
        <p:blipFill>
          <a:blip r:embed="rId3"/>
          <a:stretch>
            <a:fillRect/>
          </a:stretch>
        </p:blipFill>
        <p:spPr>
          <a:xfrm>
            <a:off x="6919991" y="974462"/>
            <a:ext cx="3509319" cy="2465296"/>
          </a:xfrm>
          <a:prstGeom prst="rect">
            <a:avLst/>
          </a:prstGeom>
        </p:spPr>
      </p:pic>
      <p:pic>
        <p:nvPicPr>
          <p:cNvPr id="12" name="Picture 11" descr="Chart, bar chart&#10;&#10;Description automatically generated">
            <a:extLst>
              <a:ext uri="{FF2B5EF4-FFF2-40B4-BE49-F238E27FC236}">
                <a16:creationId xmlns:a16="http://schemas.microsoft.com/office/drawing/2014/main" id="{174BEBAD-0792-E647-B1BB-B38AC2193F12}"/>
              </a:ext>
            </a:extLst>
          </p:cNvPr>
          <p:cNvPicPr>
            <a:picLocks noChangeAspect="1"/>
          </p:cNvPicPr>
          <p:nvPr/>
        </p:nvPicPr>
        <p:blipFill>
          <a:blip r:embed="rId4"/>
          <a:stretch>
            <a:fillRect/>
          </a:stretch>
        </p:blipFill>
        <p:spPr>
          <a:xfrm>
            <a:off x="6239159" y="3352005"/>
            <a:ext cx="4349162" cy="2533386"/>
          </a:xfrm>
          <a:prstGeom prst="rect">
            <a:avLst/>
          </a:prstGeom>
        </p:spPr>
      </p:pic>
    </p:spTree>
    <p:extLst>
      <p:ext uri="{BB962C8B-B14F-4D97-AF65-F5344CB8AC3E}">
        <p14:creationId xmlns:p14="http://schemas.microsoft.com/office/powerpoint/2010/main" val="3418830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dkDnDiag">
          <a:fgClr>
            <a:schemeClr val="bg2"/>
          </a:fgClr>
          <a:bgClr>
            <a:srgbClr val="A62AA3"/>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8AFEE-79CC-F74D-9D6C-A968819CA2A7}"/>
              </a:ext>
            </a:extLst>
          </p:cNvPr>
          <p:cNvSpPr>
            <a:spLocks noGrp="1"/>
          </p:cNvSpPr>
          <p:nvPr>
            <p:ph type="title"/>
          </p:nvPr>
        </p:nvSpPr>
        <p:spPr/>
        <p:txBody>
          <a:bodyPr/>
          <a:lstStyle/>
          <a:p>
            <a:r>
              <a:rPr lang="en-US" dirty="0"/>
              <a:t>Supervised Learning – Results </a:t>
            </a:r>
            <a:r>
              <a:rPr lang="en-US" dirty="0" err="1"/>
              <a:t>KNeighbor</a:t>
            </a:r>
            <a:endParaRPr lang="en-US" dirty="0"/>
          </a:p>
        </p:txBody>
      </p:sp>
      <p:pic>
        <p:nvPicPr>
          <p:cNvPr id="8" name="Content Placeholder 7">
            <a:extLst>
              <a:ext uri="{FF2B5EF4-FFF2-40B4-BE49-F238E27FC236}">
                <a16:creationId xmlns:a16="http://schemas.microsoft.com/office/drawing/2014/main" id="{6BD08A4E-6773-A34E-822D-D5166D688DD2}"/>
              </a:ext>
            </a:extLst>
          </p:cNvPr>
          <p:cNvPicPr>
            <a:picLocks noGrp="1" noChangeAspect="1"/>
          </p:cNvPicPr>
          <p:nvPr>
            <p:ph idx="1"/>
          </p:nvPr>
        </p:nvPicPr>
        <p:blipFill>
          <a:blip r:embed="rId2"/>
          <a:stretch>
            <a:fillRect/>
          </a:stretch>
        </p:blipFill>
        <p:spPr>
          <a:xfrm>
            <a:off x="819149" y="2529073"/>
            <a:ext cx="10553700" cy="899927"/>
          </a:xfrm>
        </p:spPr>
      </p:pic>
      <p:pic>
        <p:nvPicPr>
          <p:cNvPr id="10" name="Picture 9" descr="Table&#10;&#10;Description automatically generated">
            <a:extLst>
              <a:ext uri="{FF2B5EF4-FFF2-40B4-BE49-F238E27FC236}">
                <a16:creationId xmlns:a16="http://schemas.microsoft.com/office/drawing/2014/main" id="{EB4EF0D1-10F4-9F47-9570-8BB0605B7626}"/>
              </a:ext>
            </a:extLst>
          </p:cNvPr>
          <p:cNvPicPr>
            <a:picLocks noChangeAspect="1"/>
          </p:cNvPicPr>
          <p:nvPr/>
        </p:nvPicPr>
        <p:blipFill>
          <a:blip r:embed="rId3"/>
          <a:stretch>
            <a:fillRect/>
          </a:stretch>
        </p:blipFill>
        <p:spPr>
          <a:xfrm>
            <a:off x="3143249" y="3832712"/>
            <a:ext cx="5905500" cy="2578100"/>
          </a:xfrm>
          <a:prstGeom prst="rect">
            <a:avLst/>
          </a:prstGeom>
        </p:spPr>
      </p:pic>
    </p:spTree>
    <p:extLst>
      <p:ext uri="{BB962C8B-B14F-4D97-AF65-F5344CB8AC3E}">
        <p14:creationId xmlns:p14="http://schemas.microsoft.com/office/powerpoint/2010/main" val="3095142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158B155-2870-4844-B295-BF04F3849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3">
            <a:extLst>
              <a:ext uri="{FF2B5EF4-FFF2-40B4-BE49-F238E27FC236}">
                <a16:creationId xmlns:a16="http://schemas.microsoft.com/office/drawing/2014/main" id="{8EC6859F-6DE0-454C-AF7C-3CEC5E541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6C8AFEE-79CC-F74D-9D6C-A968819CA2A7}"/>
              </a:ext>
            </a:extLst>
          </p:cNvPr>
          <p:cNvSpPr>
            <a:spLocks noGrp="1"/>
          </p:cNvSpPr>
          <p:nvPr>
            <p:ph type="title"/>
          </p:nvPr>
        </p:nvSpPr>
        <p:spPr>
          <a:xfrm>
            <a:off x="416170" y="447188"/>
            <a:ext cx="3602219" cy="1559412"/>
          </a:xfrm>
          <a:pattFill prst="pct75">
            <a:fgClr>
              <a:schemeClr val="bg2"/>
            </a:fgClr>
            <a:bgClr>
              <a:srgbClr val="A62AA3"/>
            </a:bgClr>
          </a:pattFill>
          <a:effectLst/>
        </p:spPr>
        <p:txBody>
          <a:bodyPr>
            <a:normAutofit/>
          </a:bodyPr>
          <a:lstStyle/>
          <a:p>
            <a:r>
              <a:rPr lang="en-US" sz="3000" dirty="0">
                <a:solidFill>
                  <a:schemeClr val="tx1"/>
                </a:solidFill>
              </a:rPr>
              <a:t>Supervised Learning – Results </a:t>
            </a:r>
            <a:r>
              <a:rPr lang="en-US" sz="3000" dirty="0" err="1">
                <a:solidFill>
                  <a:schemeClr val="tx1"/>
                </a:solidFill>
              </a:rPr>
              <a:t>Kneighbors</a:t>
            </a:r>
            <a:endParaRPr lang="en-US" sz="3000" dirty="0">
              <a:solidFill>
                <a:schemeClr val="tx1"/>
              </a:solidFill>
            </a:endParaRPr>
          </a:p>
        </p:txBody>
      </p:sp>
      <p:sp>
        <p:nvSpPr>
          <p:cNvPr id="23" name="Rounded Rectangle 17">
            <a:extLst>
              <a:ext uri="{FF2B5EF4-FFF2-40B4-BE49-F238E27FC236}">
                <a16:creationId xmlns:a16="http://schemas.microsoft.com/office/drawing/2014/main" id="{B54A185E-16AF-4E1A-9E7F-1414E2A34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a:extLst>
              <a:ext uri="{FF2B5EF4-FFF2-40B4-BE49-F238E27FC236}">
                <a16:creationId xmlns:a16="http://schemas.microsoft.com/office/drawing/2014/main" id="{A3A83153-2927-0941-877D-9CE9046F48BB}"/>
              </a:ext>
            </a:extLst>
          </p:cNvPr>
          <p:cNvPicPr>
            <a:picLocks noChangeAspect="1"/>
          </p:cNvPicPr>
          <p:nvPr/>
        </p:nvPicPr>
        <p:blipFill>
          <a:blip r:embed="rId2"/>
          <a:stretch>
            <a:fillRect/>
          </a:stretch>
        </p:blipFill>
        <p:spPr>
          <a:xfrm>
            <a:off x="416171" y="3014757"/>
            <a:ext cx="3602219" cy="2687370"/>
          </a:xfrm>
          <a:prstGeom prst="rect">
            <a:avLst/>
          </a:prstGeom>
        </p:spPr>
      </p:pic>
      <p:pic>
        <p:nvPicPr>
          <p:cNvPr id="7" name="Picture 6" descr="Chart&#10;&#10;Description automatically generated">
            <a:extLst>
              <a:ext uri="{FF2B5EF4-FFF2-40B4-BE49-F238E27FC236}">
                <a16:creationId xmlns:a16="http://schemas.microsoft.com/office/drawing/2014/main" id="{EABC238A-DCB3-2B4F-9ADA-0350E69D141F}"/>
              </a:ext>
            </a:extLst>
          </p:cNvPr>
          <p:cNvPicPr>
            <a:picLocks noChangeAspect="1"/>
          </p:cNvPicPr>
          <p:nvPr/>
        </p:nvPicPr>
        <p:blipFill>
          <a:blip r:embed="rId3"/>
          <a:stretch>
            <a:fillRect/>
          </a:stretch>
        </p:blipFill>
        <p:spPr>
          <a:xfrm>
            <a:off x="6096000" y="1842479"/>
            <a:ext cx="4599251" cy="3173041"/>
          </a:xfrm>
          <a:prstGeom prst="rect">
            <a:avLst/>
          </a:prstGeom>
        </p:spPr>
      </p:pic>
    </p:spTree>
    <p:extLst>
      <p:ext uri="{BB962C8B-B14F-4D97-AF65-F5344CB8AC3E}">
        <p14:creationId xmlns:p14="http://schemas.microsoft.com/office/powerpoint/2010/main" val="488961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dkDnDiag">
          <a:fgClr>
            <a:schemeClr val="bg2"/>
          </a:fgClr>
          <a:bgClr>
            <a:srgbClr val="A62AA3"/>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8AFEE-79CC-F74D-9D6C-A968819CA2A7}"/>
              </a:ext>
            </a:extLst>
          </p:cNvPr>
          <p:cNvSpPr>
            <a:spLocks noGrp="1"/>
          </p:cNvSpPr>
          <p:nvPr>
            <p:ph type="title"/>
          </p:nvPr>
        </p:nvSpPr>
        <p:spPr/>
        <p:txBody>
          <a:bodyPr/>
          <a:lstStyle/>
          <a:p>
            <a:r>
              <a:rPr lang="en-US" dirty="0"/>
              <a:t>Supervised Learning – Results Gradient Boost </a:t>
            </a:r>
          </a:p>
        </p:txBody>
      </p:sp>
      <p:pic>
        <p:nvPicPr>
          <p:cNvPr id="4" name="Picture 3">
            <a:extLst>
              <a:ext uri="{FF2B5EF4-FFF2-40B4-BE49-F238E27FC236}">
                <a16:creationId xmlns:a16="http://schemas.microsoft.com/office/drawing/2014/main" id="{34C47EAC-CB4C-714B-AD5E-1361F9066AA5}"/>
              </a:ext>
            </a:extLst>
          </p:cNvPr>
          <p:cNvPicPr>
            <a:picLocks noChangeAspect="1"/>
          </p:cNvPicPr>
          <p:nvPr/>
        </p:nvPicPr>
        <p:blipFill>
          <a:blip r:embed="rId2"/>
          <a:stretch>
            <a:fillRect/>
          </a:stretch>
        </p:blipFill>
        <p:spPr>
          <a:xfrm>
            <a:off x="166816" y="2543320"/>
            <a:ext cx="11858368" cy="512517"/>
          </a:xfrm>
          <a:prstGeom prst="rect">
            <a:avLst/>
          </a:prstGeom>
        </p:spPr>
      </p:pic>
      <p:pic>
        <p:nvPicPr>
          <p:cNvPr id="10" name="Picture 9" descr="A picture containing text, receipt&#10;&#10;Description automatically generated">
            <a:extLst>
              <a:ext uri="{FF2B5EF4-FFF2-40B4-BE49-F238E27FC236}">
                <a16:creationId xmlns:a16="http://schemas.microsoft.com/office/drawing/2014/main" id="{0ED8C85F-68C7-6A45-A4E7-4908F7BBA611}"/>
              </a:ext>
            </a:extLst>
          </p:cNvPr>
          <p:cNvPicPr>
            <a:picLocks noChangeAspect="1"/>
          </p:cNvPicPr>
          <p:nvPr/>
        </p:nvPicPr>
        <p:blipFill>
          <a:blip r:embed="rId3"/>
          <a:stretch>
            <a:fillRect/>
          </a:stretch>
        </p:blipFill>
        <p:spPr>
          <a:xfrm>
            <a:off x="3282949" y="3561664"/>
            <a:ext cx="5626100" cy="2527300"/>
          </a:xfrm>
          <a:prstGeom prst="rect">
            <a:avLst/>
          </a:prstGeom>
        </p:spPr>
      </p:pic>
    </p:spTree>
    <p:extLst>
      <p:ext uri="{BB962C8B-B14F-4D97-AF65-F5344CB8AC3E}">
        <p14:creationId xmlns:p14="http://schemas.microsoft.com/office/powerpoint/2010/main" val="393589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158B155-2870-4844-B295-BF04F3849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3">
            <a:extLst>
              <a:ext uri="{FF2B5EF4-FFF2-40B4-BE49-F238E27FC236}">
                <a16:creationId xmlns:a16="http://schemas.microsoft.com/office/drawing/2014/main" id="{8EC6859F-6DE0-454C-AF7C-3CEC5E541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6C8AFEE-79CC-F74D-9D6C-A968819CA2A7}"/>
              </a:ext>
            </a:extLst>
          </p:cNvPr>
          <p:cNvSpPr>
            <a:spLocks noGrp="1"/>
          </p:cNvSpPr>
          <p:nvPr>
            <p:ph type="title"/>
          </p:nvPr>
        </p:nvSpPr>
        <p:spPr>
          <a:xfrm>
            <a:off x="604235" y="447188"/>
            <a:ext cx="3413084" cy="1559412"/>
          </a:xfrm>
          <a:pattFill prst="dkDnDiag">
            <a:fgClr>
              <a:schemeClr val="bg2"/>
            </a:fgClr>
            <a:bgClr>
              <a:srgbClr val="A62AA3"/>
            </a:bgClr>
          </a:pattFill>
          <a:effectLst/>
        </p:spPr>
        <p:txBody>
          <a:bodyPr>
            <a:normAutofit/>
          </a:bodyPr>
          <a:lstStyle/>
          <a:p>
            <a:r>
              <a:rPr lang="en-US" sz="3000" dirty="0">
                <a:solidFill>
                  <a:schemeClr val="tx1"/>
                </a:solidFill>
              </a:rPr>
              <a:t>Supervised Learning – Results Gradient Boost</a:t>
            </a:r>
          </a:p>
        </p:txBody>
      </p:sp>
      <p:sp>
        <p:nvSpPr>
          <p:cNvPr id="23" name="Rounded Rectangle 17">
            <a:extLst>
              <a:ext uri="{FF2B5EF4-FFF2-40B4-BE49-F238E27FC236}">
                <a16:creationId xmlns:a16="http://schemas.microsoft.com/office/drawing/2014/main" id="{B54A185E-16AF-4E1A-9E7F-1414E2A34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a:extLst>
              <a:ext uri="{FF2B5EF4-FFF2-40B4-BE49-F238E27FC236}">
                <a16:creationId xmlns:a16="http://schemas.microsoft.com/office/drawing/2014/main" id="{CEB0B09B-5381-094F-A3BE-9C782608142B}"/>
              </a:ext>
            </a:extLst>
          </p:cNvPr>
          <p:cNvPicPr>
            <a:picLocks noChangeAspect="1"/>
          </p:cNvPicPr>
          <p:nvPr/>
        </p:nvPicPr>
        <p:blipFill>
          <a:blip r:embed="rId2"/>
          <a:stretch>
            <a:fillRect/>
          </a:stretch>
        </p:blipFill>
        <p:spPr>
          <a:xfrm>
            <a:off x="619684" y="2943090"/>
            <a:ext cx="3397635" cy="2638387"/>
          </a:xfrm>
          <a:prstGeom prst="rect">
            <a:avLst/>
          </a:prstGeom>
        </p:spPr>
      </p:pic>
      <p:pic>
        <p:nvPicPr>
          <p:cNvPr id="7" name="Picture 6" descr="Chart&#10;&#10;Description automatically generated">
            <a:extLst>
              <a:ext uri="{FF2B5EF4-FFF2-40B4-BE49-F238E27FC236}">
                <a16:creationId xmlns:a16="http://schemas.microsoft.com/office/drawing/2014/main" id="{4ABD43F4-7FC4-7041-B2DD-C208A9EFB746}"/>
              </a:ext>
            </a:extLst>
          </p:cNvPr>
          <p:cNvPicPr>
            <a:picLocks noChangeAspect="1"/>
          </p:cNvPicPr>
          <p:nvPr/>
        </p:nvPicPr>
        <p:blipFill>
          <a:blip r:embed="rId3"/>
          <a:stretch>
            <a:fillRect/>
          </a:stretch>
        </p:blipFill>
        <p:spPr>
          <a:xfrm>
            <a:off x="6731594" y="1013615"/>
            <a:ext cx="3717373" cy="2535392"/>
          </a:xfrm>
          <a:prstGeom prst="rect">
            <a:avLst/>
          </a:prstGeom>
        </p:spPr>
      </p:pic>
      <p:pic>
        <p:nvPicPr>
          <p:cNvPr id="9" name="Picture 8" descr="Chart, bar chart&#10;&#10;Description automatically generated">
            <a:extLst>
              <a:ext uri="{FF2B5EF4-FFF2-40B4-BE49-F238E27FC236}">
                <a16:creationId xmlns:a16="http://schemas.microsoft.com/office/drawing/2014/main" id="{13818C26-D034-5F45-BFBD-FACD5D9DCA4E}"/>
              </a:ext>
            </a:extLst>
          </p:cNvPr>
          <p:cNvPicPr>
            <a:picLocks noChangeAspect="1"/>
          </p:cNvPicPr>
          <p:nvPr/>
        </p:nvPicPr>
        <p:blipFill>
          <a:blip r:embed="rId4"/>
          <a:stretch>
            <a:fillRect/>
          </a:stretch>
        </p:blipFill>
        <p:spPr>
          <a:xfrm>
            <a:off x="6378729" y="3549007"/>
            <a:ext cx="3941142" cy="2309199"/>
          </a:xfrm>
          <a:prstGeom prst="rect">
            <a:avLst/>
          </a:prstGeom>
        </p:spPr>
      </p:pic>
    </p:spTree>
    <p:extLst>
      <p:ext uri="{BB962C8B-B14F-4D97-AF65-F5344CB8AC3E}">
        <p14:creationId xmlns:p14="http://schemas.microsoft.com/office/powerpoint/2010/main" val="1076101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90">
          <a:fgClr>
            <a:schemeClr val="bg2"/>
          </a:fgClr>
          <a:bgClr>
            <a:srgbClr val="A62AA3"/>
          </a:bgClr>
        </a:patt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B97000F-9D55-4529-A2E9-50F09473D633}"/>
              </a:ext>
            </a:extLst>
          </p:cNvPr>
          <p:cNvSpPr>
            <a:spLocks noGrp="1"/>
          </p:cNvSpPr>
          <p:nvPr>
            <p:ph type="title"/>
          </p:nvPr>
        </p:nvSpPr>
        <p:spPr>
          <a:xfrm>
            <a:off x="493663" y="486089"/>
            <a:ext cx="3416422" cy="2407238"/>
          </a:xfrm>
        </p:spPr>
        <p:txBody>
          <a:bodyPr anchor="ctr">
            <a:normAutofit/>
          </a:bodyPr>
          <a:lstStyle/>
          <a:p>
            <a:r>
              <a:rPr lang="en-US" dirty="0"/>
              <a:t>Concept Behind Clustering</a:t>
            </a:r>
          </a:p>
        </p:txBody>
      </p:sp>
      <p:sp>
        <p:nvSpPr>
          <p:cNvPr id="3" name="Content Placeholder 2">
            <a:extLst>
              <a:ext uri="{FF2B5EF4-FFF2-40B4-BE49-F238E27FC236}">
                <a16:creationId xmlns:a16="http://schemas.microsoft.com/office/drawing/2014/main" id="{412D89D1-EDE2-4DE1-8E3E-F7CC995B92B0}"/>
              </a:ext>
            </a:extLst>
          </p:cNvPr>
          <p:cNvSpPr>
            <a:spLocks noGrp="1"/>
          </p:cNvSpPr>
          <p:nvPr>
            <p:ph idx="1"/>
          </p:nvPr>
        </p:nvSpPr>
        <p:spPr>
          <a:xfrm>
            <a:off x="293558" y="2599900"/>
            <a:ext cx="2804483" cy="3323228"/>
          </a:xfrm>
          <a:effectLst/>
        </p:spPr>
        <p:txBody>
          <a:bodyPr>
            <a:normAutofit/>
          </a:bodyPr>
          <a:lstStyle/>
          <a:p>
            <a:pPr>
              <a:buClr>
                <a:schemeClr val="bg1"/>
              </a:buClr>
              <a:buFont typeface="Wingdings" panose="05000000000000000000" pitchFamily="2" charset="2"/>
              <a:buChar char="v"/>
            </a:pPr>
            <a:r>
              <a:rPr lang="en-US" b="1" dirty="0">
                <a:solidFill>
                  <a:schemeClr val="bg2"/>
                </a:solidFill>
              </a:rPr>
              <a:t>Each cluster would represent a sentiment range</a:t>
            </a:r>
          </a:p>
          <a:p>
            <a:pPr>
              <a:buClr>
                <a:schemeClr val="bg1"/>
              </a:buClr>
              <a:buFont typeface="Wingdings" panose="05000000000000000000" pitchFamily="2" charset="2"/>
              <a:buChar char="v"/>
            </a:pPr>
            <a:r>
              <a:rPr lang="en-US" b="1" dirty="0">
                <a:solidFill>
                  <a:schemeClr val="bg2"/>
                </a:solidFill>
              </a:rPr>
              <a:t>Each datapoint would represent a place in that range</a:t>
            </a:r>
          </a:p>
        </p:txBody>
      </p:sp>
      <p:pic>
        <p:nvPicPr>
          <p:cNvPr id="5" name="Picture 4" descr="Chart&#10;&#10;Description automatically generated">
            <a:extLst>
              <a:ext uri="{FF2B5EF4-FFF2-40B4-BE49-F238E27FC236}">
                <a16:creationId xmlns:a16="http://schemas.microsoft.com/office/drawing/2014/main" id="{CE0FD34A-CAA4-40CA-8455-9B99834DD4FD}"/>
              </a:ext>
            </a:extLst>
          </p:cNvPr>
          <p:cNvPicPr>
            <a:picLocks noChangeAspect="1"/>
          </p:cNvPicPr>
          <p:nvPr/>
        </p:nvPicPr>
        <p:blipFill>
          <a:blip r:embed="rId2"/>
          <a:stretch>
            <a:fillRect/>
          </a:stretch>
        </p:blipFill>
        <p:spPr>
          <a:xfrm>
            <a:off x="5974680" y="587069"/>
            <a:ext cx="5633505" cy="5219837"/>
          </a:xfrm>
          <a:prstGeom prst="rect">
            <a:avLst/>
          </a:prstGeom>
        </p:spPr>
      </p:pic>
    </p:spTree>
    <p:extLst>
      <p:ext uri="{BB962C8B-B14F-4D97-AF65-F5344CB8AC3E}">
        <p14:creationId xmlns:p14="http://schemas.microsoft.com/office/powerpoint/2010/main" val="2152701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B9607A7-C194-45C1-9EA4-D513E02DC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CBFF659F-D040-4A67-B951-3D6D61BB1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000000"/>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566BFD8-13FB-4B56-87FF-1D32C3C34AFA}"/>
              </a:ext>
            </a:extLst>
          </p:cNvPr>
          <p:cNvSpPr>
            <a:spLocks noGrp="1"/>
          </p:cNvSpPr>
          <p:nvPr>
            <p:ph type="title"/>
          </p:nvPr>
        </p:nvSpPr>
        <p:spPr>
          <a:xfrm>
            <a:off x="646227" y="324358"/>
            <a:ext cx="10571998" cy="970450"/>
          </a:xfrm>
          <a:effectLst/>
        </p:spPr>
        <p:txBody>
          <a:bodyPr>
            <a:normAutofit/>
          </a:bodyPr>
          <a:lstStyle/>
          <a:p>
            <a:r>
              <a:rPr lang="en-US" dirty="0">
                <a:solidFill>
                  <a:schemeClr val="accent1"/>
                </a:solidFill>
              </a:rPr>
              <a:t>Interpreting the Clusters in an Ideal World</a:t>
            </a:r>
          </a:p>
        </p:txBody>
      </p:sp>
      <p:sp>
        <p:nvSpPr>
          <p:cNvPr id="3" name="Content Placeholder 2">
            <a:extLst>
              <a:ext uri="{FF2B5EF4-FFF2-40B4-BE49-F238E27FC236}">
                <a16:creationId xmlns:a16="http://schemas.microsoft.com/office/drawing/2014/main" id="{32985DCF-A557-45AE-A629-A7C49BA400AD}"/>
              </a:ext>
            </a:extLst>
          </p:cNvPr>
          <p:cNvSpPr>
            <a:spLocks noGrp="1"/>
          </p:cNvSpPr>
          <p:nvPr>
            <p:ph idx="1"/>
          </p:nvPr>
        </p:nvSpPr>
        <p:spPr>
          <a:xfrm>
            <a:off x="488569" y="2254226"/>
            <a:ext cx="3087145" cy="4154984"/>
          </a:xfrm>
          <a:ln w="38100">
            <a:solidFill>
              <a:srgbClr val="00B050"/>
            </a:solidFill>
          </a:ln>
          <a:effectLst/>
        </p:spPr>
        <p:txBody>
          <a:bodyPr>
            <a:normAutofit/>
          </a:bodyPr>
          <a:lstStyle/>
          <a:p>
            <a:pPr marL="0" indent="0">
              <a:buNone/>
            </a:pPr>
            <a:r>
              <a:rPr lang="en-US" sz="2400" b="1" dirty="0"/>
              <a:t>Positive Sentiment Centroid</a:t>
            </a:r>
          </a:p>
          <a:p>
            <a:pPr marL="0" indent="0">
              <a:buNone/>
            </a:pPr>
            <a:endParaRPr lang="en-US" sz="2400" dirty="0"/>
          </a:p>
          <a:p>
            <a:pPr>
              <a:buClr>
                <a:schemeClr val="accent2">
                  <a:lumMod val="50000"/>
                </a:schemeClr>
              </a:buClr>
              <a:buFont typeface="Wingdings" panose="05000000000000000000" pitchFamily="2" charset="2"/>
              <a:buChar char="v"/>
            </a:pPr>
            <a:r>
              <a:rPr lang="en-US" sz="2400" dirty="0"/>
              <a:t>Positive daily return</a:t>
            </a:r>
          </a:p>
          <a:p>
            <a:pPr>
              <a:buClr>
                <a:srgbClr val="00B050"/>
              </a:buClr>
              <a:buFont typeface="Wingdings" panose="05000000000000000000" pitchFamily="2" charset="2"/>
              <a:buChar char="v"/>
            </a:pPr>
            <a:r>
              <a:rPr lang="en-US" sz="2400" dirty="0"/>
              <a:t>Positive twitter sentiment </a:t>
            </a:r>
          </a:p>
          <a:p>
            <a:pPr>
              <a:buClr>
                <a:srgbClr val="00B050"/>
              </a:buClr>
              <a:buFont typeface="Wingdings" panose="05000000000000000000" pitchFamily="2" charset="2"/>
              <a:buChar char="v"/>
            </a:pPr>
            <a:r>
              <a:rPr lang="en-US" sz="2400" dirty="0"/>
              <a:t>Low google interest score </a:t>
            </a:r>
          </a:p>
        </p:txBody>
      </p:sp>
      <p:sp>
        <p:nvSpPr>
          <p:cNvPr id="9" name="TextBox 8">
            <a:extLst>
              <a:ext uri="{FF2B5EF4-FFF2-40B4-BE49-F238E27FC236}">
                <a16:creationId xmlns:a16="http://schemas.microsoft.com/office/drawing/2014/main" id="{0E11A65E-85B1-4A76-956D-A8B76D31EBB7}"/>
              </a:ext>
            </a:extLst>
          </p:cNvPr>
          <p:cNvSpPr txBox="1"/>
          <p:nvPr/>
        </p:nvSpPr>
        <p:spPr>
          <a:xfrm>
            <a:off x="4552427" y="2254226"/>
            <a:ext cx="3087145" cy="4154984"/>
          </a:xfrm>
          <a:prstGeom prst="rect">
            <a:avLst/>
          </a:prstGeom>
          <a:ln w="38100"/>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2400" b="1" dirty="0"/>
              <a:t>Neutral Sentiment Centroid </a:t>
            </a:r>
          </a:p>
          <a:p>
            <a:endParaRPr lang="en-US" sz="2400" dirty="0"/>
          </a:p>
          <a:p>
            <a:pPr marL="342900" indent="-342900">
              <a:buClr>
                <a:srgbClr val="FFC000"/>
              </a:buClr>
              <a:buFont typeface="Wingdings" panose="05000000000000000000" pitchFamily="2" charset="2"/>
              <a:buChar char="v"/>
            </a:pPr>
            <a:r>
              <a:rPr lang="en-US" sz="2400" dirty="0"/>
              <a:t>Little to no change  </a:t>
            </a:r>
          </a:p>
          <a:p>
            <a:pPr marL="342900" indent="-342900">
              <a:buClr>
                <a:srgbClr val="FFC000"/>
              </a:buClr>
              <a:buFont typeface="Wingdings" panose="05000000000000000000" pitchFamily="2" charset="2"/>
              <a:buChar char="v"/>
            </a:pPr>
            <a:endParaRPr lang="en-US" sz="2400" dirty="0"/>
          </a:p>
          <a:p>
            <a:pPr marL="342900" indent="-342900">
              <a:buClr>
                <a:srgbClr val="FFC000"/>
              </a:buClr>
              <a:buFont typeface="Wingdings" panose="05000000000000000000" pitchFamily="2" charset="2"/>
              <a:buChar char="v"/>
            </a:pPr>
            <a:r>
              <a:rPr lang="en-US" sz="2400" dirty="0"/>
              <a:t>Neutral twitter sentiment </a:t>
            </a:r>
          </a:p>
          <a:p>
            <a:pPr marL="342900" indent="-342900">
              <a:buClr>
                <a:srgbClr val="FFC000"/>
              </a:buClr>
              <a:buFont typeface="Wingdings" panose="05000000000000000000" pitchFamily="2" charset="2"/>
              <a:buChar char="v"/>
            </a:pPr>
            <a:endParaRPr lang="en-US" sz="2400" dirty="0"/>
          </a:p>
          <a:p>
            <a:pPr marL="342900" indent="-342900">
              <a:buClr>
                <a:srgbClr val="FFC000"/>
              </a:buClr>
              <a:buFont typeface="Wingdings" panose="05000000000000000000" pitchFamily="2" charset="2"/>
              <a:buChar char="v"/>
            </a:pPr>
            <a:r>
              <a:rPr lang="en-US" sz="2400" dirty="0"/>
              <a:t>Average google interest score</a:t>
            </a:r>
          </a:p>
        </p:txBody>
      </p:sp>
      <p:sp>
        <p:nvSpPr>
          <p:cNvPr id="11" name="TextBox 10">
            <a:extLst>
              <a:ext uri="{FF2B5EF4-FFF2-40B4-BE49-F238E27FC236}">
                <a16:creationId xmlns:a16="http://schemas.microsoft.com/office/drawing/2014/main" id="{8960503D-456E-435D-86B8-4A76C2580BE5}"/>
              </a:ext>
            </a:extLst>
          </p:cNvPr>
          <p:cNvSpPr txBox="1"/>
          <p:nvPr/>
        </p:nvSpPr>
        <p:spPr>
          <a:xfrm>
            <a:off x="8652680" y="2247616"/>
            <a:ext cx="3145809" cy="4154984"/>
          </a:xfrm>
          <a:prstGeom prst="rect">
            <a:avLst/>
          </a:prstGeom>
          <a:noFill/>
          <a:ln w="38100">
            <a:solidFill>
              <a:srgbClr val="FF0000"/>
            </a:solidFill>
          </a:ln>
        </p:spPr>
        <p:txBody>
          <a:bodyPr wrap="square" rtlCol="0">
            <a:spAutoFit/>
          </a:bodyPr>
          <a:lstStyle/>
          <a:p>
            <a:r>
              <a:rPr lang="en-US" sz="2400" b="1" dirty="0"/>
              <a:t>Negative Sentiment Centroid</a:t>
            </a:r>
          </a:p>
          <a:p>
            <a:endParaRPr lang="en-US" sz="2400" dirty="0"/>
          </a:p>
          <a:p>
            <a:pPr marL="342900" indent="-342900">
              <a:buClr>
                <a:srgbClr val="FF0000"/>
              </a:buClr>
              <a:buFont typeface="Wingdings" panose="05000000000000000000" pitchFamily="2" charset="2"/>
              <a:buChar char="v"/>
            </a:pPr>
            <a:r>
              <a:rPr lang="en-US" sz="2400" dirty="0"/>
              <a:t>Negative daily return </a:t>
            </a:r>
          </a:p>
          <a:p>
            <a:pPr marL="342900" indent="-342900">
              <a:buClr>
                <a:srgbClr val="FF0000"/>
              </a:buClr>
              <a:buFont typeface="Wingdings" panose="05000000000000000000" pitchFamily="2" charset="2"/>
              <a:buChar char="v"/>
            </a:pPr>
            <a:endParaRPr lang="en-US" sz="2400" dirty="0"/>
          </a:p>
          <a:p>
            <a:pPr marL="342900" indent="-342900">
              <a:buClr>
                <a:srgbClr val="FF0000"/>
              </a:buClr>
              <a:buFont typeface="Wingdings" panose="05000000000000000000" pitchFamily="2" charset="2"/>
              <a:buChar char="v"/>
            </a:pPr>
            <a:r>
              <a:rPr lang="en-US" sz="2400" dirty="0"/>
              <a:t>Negative twitter sentiment </a:t>
            </a:r>
          </a:p>
          <a:p>
            <a:pPr marL="342900" indent="-342900">
              <a:buClr>
                <a:srgbClr val="FF0000"/>
              </a:buClr>
              <a:buFont typeface="Wingdings" panose="05000000000000000000" pitchFamily="2" charset="2"/>
              <a:buChar char="v"/>
            </a:pPr>
            <a:endParaRPr lang="en-US" sz="2400" dirty="0"/>
          </a:p>
          <a:p>
            <a:pPr marL="342900" indent="-342900">
              <a:buClr>
                <a:srgbClr val="FF0000"/>
              </a:buClr>
              <a:buFont typeface="Wingdings" panose="05000000000000000000" pitchFamily="2" charset="2"/>
              <a:buChar char="v"/>
            </a:pPr>
            <a:r>
              <a:rPr lang="en-US" sz="2400" dirty="0"/>
              <a:t>High google interest score</a:t>
            </a:r>
          </a:p>
        </p:txBody>
      </p:sp>
    </p:spTree>
    <p:extLst>
      <p:ext uri="{BB962C8B-B14F-4D97-AF65-F5344CB8AC3E}">
        <p14:creationId xmlns:p14="http://schemas.microsoft.com/office/powerpoint/2010/main" val="148266938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dashDnDiag">
          <a:fgClr>
            <a:srgbClr val="7030A0"/>
          </a:fgClr>
          <a:bgClr>
            <a:schemeClr val="bg1"/>
          </a:bgClr>
        </a:patt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4F1482-69C3-47D5-95FE-67C0FA2DF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0B8D33-9E8D-47FE-8F9A-CCC91734D21D}"/>
              </a:ext>
            </a:extLst>
          </p:cNvPr>
          <p:cNvSpPr>
            <a:spLocks noGrp="1"/>
          </p:cNvSpPr>
          <p:nvPr>
            <p:ph type="title"/>
          </p:nvPr>
        </p:nvSpPr>
        <p:spPr>
          <a:xfrm>
            <a:off x="693994" y="133290"/>
            <a:ext cx="10571998" cy="970450"/>
          </a:xfrm>
          <a:effectLst/>
        </p:spPr>
        <p:txBody>
          <a:bodyPr anchor="ctr">
            <a:normAutofit/>
          </a:bodyPr>
          <a:lstStyle/>
          <a:p>
            <a:pPr algn="ctr"/>
            <a:r>
              <a:rPr lang="en-US" sz="3600" dirty="0">
                <a:solidFill>
                  <a:schemeClr val="accent1"/>
                </a:solidFill>
              </a:rPr>
              <a:t>Interpreting the Actual Clusters </a:t>
            </a:r>
          </a:p>
        </p:txBody>
      </p:sp>
      <p:pic>
        <p:nvPicPr>
          <p:cNvPr id="5" name="Content Placeholder 4" descr="Table&#10;&#10;Description automatically generated">
            <a:extLst>
              <a:ext uri="{FF2B5EF4-FFF2-40B4-BE49-F238E27FC236}">
                <a16:creationId xmlns:a16="http://schemas.microsoft.com/office/drawing/2014/main" id="{96869477-CA1A-499E-B686-BE5D11339048}"/>
              </a:ext>
            </a:extLst>
          </p:cNvPr>
          <p:cNvPicPr>
            <a:picLocks noGrp="1" noChangeAspect="1"/>
          </p:cNvPicPr>
          <p:nvPr>
            <p:ph idx="1"/>
          </p:nvPr>
        </p:nvPicPr>
        <p:blipFill>
          <a:blip r:embed="rId2"/>
          <a:stretch>
            <a:fillRect/>
          </a:stretch>
        </p:blipFill>
        <p:spPr>
          <a:xfrm>
            <a:off x="594792" y="1261384"/>
            <a:ext cx="4768068" cy="1725431"/>
          </a:xfrm>
          <a:effectLst/>
        </p:spPr>
      </p:pic>
      <p:sp>
        <p:nvSpPr>
          <p:cNvPr id="10" name="Freeform: Shape 9">
            <a:extLst>
              <a:ext uri="{FF2B5EF4-FFF2-40B4-BE49-F238E27FC236}">
                <a16:creationId xmlns:a16="http://schemas.microsoft.com/office/drawing/2014/main" id="{41CA5367-149E-428C-B4D8-C1ECC9EAF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5388384"/>
            <a:ext cx="12192000" cy="1469616"/>
          </a:xfrm>
          <a:custGeom>
            <a:avLst/>
            <a:gdLst>
              <a:gd name="connsiteX0" fmla="*/ 6113881 w 12192000"/>
              <a:gd name="connsiteY0" fmla="*/ 1469616 h 1469616"/>
              <a:gd name="connsiteX1" fmla="*/ 6101181 w 12192000"/>
              <a:gd name="connsiteY1" fmla="*/ 1469616 h 1469616"/>
              <a:gd name="connsiteX2" fmla="*/ 6090598 w 12192000"/>
              <a:gd name="connsiteY2" fmla="*/ 1469616 h 1469616"/>
              <a:gd name="connsiteX3" fmla="*/ 6077897 w 12192000"/>
              <a:gd name="connsiteY3" fmla="*/ 1464854 h 1469616"/>
              <a:gd name="connsiteX4" fmla="*/ 6065198 w 12192000"/>
              <a:gd name="connsiteY4" fmla="*/ 1460091 h 1469616"/>
              <a:gd name="connsiteX5" fmla="*/ 6056731 w 12192000"/>
              <a:gd name="connsiteY5" fmla="*/ 1456916 h 1469616"/>
              <a:gd name="connsiteX6" fmla="*/ 5678033 w 12192000"/>
              <a:gd name="connsiteY6" fmla="*/ 1172892 h 1469616"/>
              <a:gd name="connsiteX7" fmla="*/ 0 w 12192000"/>
              <a:gd name="connsiteY7" fmla="*/ 1172892 h 1469616"/>
              <a:gd name="connsiteX8" fmla="*/ 0 w 12192000"/>
              <a:gd name="connsiteY8" fmla="*/ 1162370 h 1469616"/>
              <a:gd name="connsiteX9" fmla="*/ 0 w 12192000"/>
              <a:gd name="connsiteY9" fmla="*/ 403347 h 1469616"/>
              <a:gd name="connsiteX10" fmla="*/ 0 w 12192000"/>
              <a:gd name="connsiteY10" fmla="*/ 0 h 1469616"/>
              <a:gd name="connsiteX11" fmla="*/ 12192000 w 12192000"/>
              <a:gd name="connsiteY11" fmla="*/ 0 h 1469616"/>
              <a:gd name="connsiteX12" fmla="*/ 12192000 w 12192000"/>
              <a:gd name="connsiteY12" fmla="*/ 403347 h 1469616"/>
              <a:gd name="connsiteX13" fmla="*/ 12192000 w 12192000"/>
              <a:gd name="connsiteY13" fmla="*/ 1162370 h 1469616"/>
              <a:gd name="connsiteX14" fmla="*/ 12192000 w 12192000"/>
              <a:gd name="connsiteY14" fmla="*/ 1172892 h 1469616"/>
              <a:gd name="connsiteX15" fmla="*/ 6524330 w 12192000"/>
              <a:gd name="connsiteY15" fmla="*/ 1172892 h 1469616"/>
              <a:gd name="connsiteX16" fmla="*/ 6145631 w 12192000"/>
              <a:gd name="connsiteY16" fmla="*/ 1456916 h 1469616"/>
              <a:gd name="connsiteX17" fmla="*/ 6137163 w 12192000"/>
              <a:gd name="connsiteY17" fmla="*/ 1460091 h 1469616"/>
              <a:gd name="connsiteX18" fmla="*/ 6124463 w 12192000"/>
              <a:gd name="connsiteY18" fmla="*/ 1464854 h 146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7" name="Picture 6" descr="Table&#10;&#10;Description automatically generated">
            <a:extLst>
              <a:ext uri="{FF2B5EF4-FFF2-40B4-BE49-F238E27FC236}">
                <a16:creationId xmlns:a16="http://schemas.microsoft.com/office/drawing/2014/main" id="{5D0C3A73-DDAB-4316-AF0D-3F68B957214F}"/>
              </a:ext>
            </a:extLst>
          </p:cNvPr>
          <p:cNvPicPr>
            <a:picLocks noChangeAspect="1"/>
          </p:cNvPicPr>
          <p:nvPr/>
        </p:nvPicPr>
        <p:blipFill>
          <a:blip r:embed="rId3"/>
          <a:stretch>
            <a:fillRect/>
          </a:stretch>
        </p:blipFill>
        <p:spPr>
          <a:xfrm>
            <a:off x="602956" y="3299752"/>
            <a:ext cx="4751739" cy="2041125"/>
          </a:xfrm>
          <a:prstGeom prst="rect">
            <a:avLst/>
          </a:prstGeom>
        </p:spPr>
      </p:pic>
      <p:pic>
        <p:nvPicPr>
          <p:cNvPr id="11" name="Picture 10" descr="Table&#10;&#10;Description automatically generated">
            <a:extLst>
              <a:ext uri="{FF2B5EF4-FFF2-40B4-BE49-F238E27FC236}">
                <a16:creationId xmlns:a16="http://schemas.microsoft.com/office/drawing/2014/main" id="{98F6014D-CB58-4946-9FE2-051D4D437834}"/>
              </a:ext>
            </a:extLst>
          </p:cNvPr>
          <p:cNvPicPr>
            <a:picLocks noChangeAspect="1"/>
          </p:cNvPicPr>
          <p:nvPr/>
        </p:nvPicPr>
        <p:blipFill>
          <a:blip r:embed="rId4"/>
          <a:stretch>
            <a:fillRect/>
          </a:stretch>
        </p:blipFill>
        <p:spPr>
          <a:xfrm>
            <a:off x="6730883" y="1800241"/>
            <a:ext cx="4789840" cy="2373148"/>
          </a:xfrm>
          <a:prstGeom prst="rect">
            <a:avLst/>
          </a:prstGeom>
        </p:spPr>
      </p:pic>
      <p:sp>
        <p:nvSpPr>
          <p:cNvPr id="12" name="TextBox 11">
            <a:extLst>
              <a:ext uri="{FF2B5EF4-FFF2-40B4-BE49-F238E27FC236}">
                <a16:creationId xmlns:a16="http://schemas.microsoft.com/office/drawing/2014/main" id="{74CA76AB-1EF7-46B2-A620-976A45CA2A4A}"/>
              </a:ext>
            </a:extLst>
          </p:cNvPr>
          <p:cNvSpPr txBox="1"/>
          <p:nvPr/>
        </p:nvSpPr>
        <p:spPr>
          <a:xfrm>
            <a:off x="2649939" y="5821256"/>
            <a:ext cx="6660108" cy="954107"/>
          </a:xfrm>
          <a:prstGeom prst="rect">
            <a:avLst/>
          </a:prstGeom>
          <a:noFill/>
        </p:spPr>
        <p:txBody>
          <a:bodyPr wrap="square" rtlCol="0">
            <a:spAutoFit/>
          </a:bodyPr>
          <a:lstStyle/>
          <a:p>
            <a:r>
              <a:rPr lang="en-US" sz="2000" b="1" dirty="0">
                <a:solidFill>
                  <a:schemeClr val="bg1">
                    <a:lumMod val="95000"/>
                    <a:lumOff val="5000"/>
                  </a:schemeClr>
                </a:solidFill>
              </a:rPr>
              <a:t>Challenge:</a:t>
            </a:r>
            <a:r>
              <a:rPr lang="en-US" dirty="0"/>
              <a:t> </a:t>
            </a:r>
          </a:p>
          <a:p>
            <a:r>
              <a:rPr lang="en-US" dirty="0">
                <a:solidFill>
                  <a:schemeClr val="bg1">
                    <a:lumMod val="95000"/>
                    <a:lumOff val="5000"/>
                  </a:schemeClr>
                </a:solidFill>
              </a:rPr>
              <a:t>Analyzing data points in each cluster to accurately assign a sentiment to each cluster.</a:t>
            </a:r>
          </a:p>
        </p:txBody>
      </p:sp>
    </p:spTree>
    <p:extLst>
      <p:ext uri="{BB962C8B-B14F-4D97-AF65-F5344CB8AC3E}">
        <p14:creationId xmlns:p14="http://schemas.microsoft.com/office/powerpoint/2010/main" val="1008582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158B155-2870-4844-B295-BF04F3849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3">
            <a:extLst>
              <a:ext uri="{FF2B5EF4-FFF2-40B4-BE49-F238E27FC236}">
                <a16:creationId xmlns:a16="http://schemas.microsoft.com/office/drawing/2014/main" id="{8EC6859F-6DE0-454C-AF7C-3CEC5E541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0D7A506-8B37-4D32-A120-4C6C5EFA4CDC}"/>
              </a:ext>
            </a:extLst>
          </p:cNvPr>
          <p:cNvSpPr>
            <a:spLocks noGrp="1"/>
          </p:cNvSpPr>
          <p:nvPr>
            <p:ph type="title"/>
          </p:nvPr>
        </p:nvSpPr>
        <p:spPr>
          <a:xfrm>
            <a:off x="300251" y="447188"/>
            <a:ext cx="3922834" cy="699224"/>
          </a:xfrm>
          <a:effectLst/>
        </p:spPr>
        <p:txBody>
          <a:bodyPr>
            <a:normAutofit/>
          </a:bodyPr>
          <a:lstStyle/>
          <a:p>
            <a:r>
              <a:rPr lang="en-US" sz="3200" dirty="0">
                <a:solidFill>
                  <a:schemeClr val="accent1"/>
                </a:solidFill>
              </a:rPr>
              <a:t>GMM VS K-Means</a:t>
            </a:r>
          </a:p>
        </p:txBody>
      </p:sp>
      <p:sp>
        <p:nvSpPr>
          <p:cNvPr id="23" name="Content Placeholder 14">
            <a:extLst>
              <a:ext uri="{FF2B5EF4-FFF2-40B4-BE49-F238E27FC236}">
                <a16:creationId xmlns:a16="http://schemas.microsoft.com/office/drawing/2014/main" id="{035B1534-095B-45FC-8BEA-A8881DEDBEBB}"/>
              </a:ext>
            </a:extLst>
          </p:cNvPr>
          <p:cNvSpPr>
            <a:spLocks noGrp="1"/>
          </p:cNvSpPr>
          <p:nvPr>
            <p:ph idx="1"/>
          </p:nvPr>
        </p:nvSpPr>
        <p:spPr>
          <a:xfrm>
            <a:off x="460367" y="1612900"/>
            <a:ext cx="3404372" cy="2447310"/>
          </a:xfrm>
          <a:effectLst/>
        </p:spPr>
        <p:txBody>
          <a:bodyPr>
            <a:normAutofit/>
          </a:bodyPr>
          <a:lstStyle/>
          <a:p>
            <a:pPr marL="0" indent="0">
              <a:buNone/>
            </a:pPr>
            <a:r>
              <a:rPr lang="en-US" sz="2000" b="1" dirty="0">
                <a:solidFill>
                  <a:srgbClr val="B715BB"/>
                </a:solidFill>
              </a:rPr>
              <a:t>K-means is a distance based clustering model while GMM is a distribution based model.</a:t>
            </a:r>
          </a:p>
        </p:txBody>
      </p:sp>
      <p:sp>
        <p:nvSpPr>
          <p:cNvPr id="36" name="Rounded Rectangle 17">
            <a:extLst>
              <a:ext uri="{FF2B5EF4-FFF2-40B4-BE49-F238E27FC236}">
                <a16:creationId xmlns:a16="http://schemas.microsoft.com/office/drawing/2014/main" id="{B54A185E-16AF-4E1A-9E7F-1414E2A34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able&#10;&#10;Description automatically generated">
            <a:extLst>
              <a:ext uri="{FF2B5EF4-FFF2-40B4-BE49-F238E27FC236}">
                <a16:creationId xmlns:a16="http://schemas.microsoft.com/office/drawing/2014/main" id="{A42A3389-4709-4AB5-AF90-35BB694F2651}"/>
              </a:ext>
            </a:extLst>
          </p:cNvPr>
          <p:cNvPicPr>
            <a:picLocks noChangeAspect="1"/>
          </p:cNvPicPr>
          <p:nvPr/>
        </p:nvPicPr>
        <p:blipFill>
          <a:blip r:embed="rId2"/>
          <a:stretch>
            <a:fillRect/>
          </a:stretch>
        </p:blipFill>
        <p:spPr>
          <a:xfrm>
            <a:off x="8590505" y="2175629"/>
            <a:ext cx="2724939" cy="1548683"/>
          </a:xfrm>
          <a:prstGeom prst="rect">
            <a:avLst/>
          </a:prstGeom>
        </p:spPr>
      </p:pic>
      <p:pic>
        <p:nvPicPr>
          <p:cNvPr id="7" name="Picture 6" descr="Table&#10;&#10;Description automatically generated">
            <a:extLst>
              <a:ext uri="{FF2B5EF4-FFF2-40B4-BE49-F238E27FC236}">
                <a16:creationId xmlns:a16="http://schemas.microsoft.com/office/drawing/2014/main" id="{D346B8B1-D588-4453-A9BB-FD13361359CD}"/>
              </a:ext>
            </a:extLst>
          </p:cNvPr>
          <p:cNvPicPr>
            <a:picLocks noChangeAspect="1"/>
          </p:cNvPicPr>
          <p:nvPr/>
        </p:nvPicPr>
        <p:blipFill>
          <a:blip r:embed="rId3"/>
          <a:stretch>
            <a:fillRect/>
          </a:stretch>
        </p:blipFill>
        <p:spPr>
          <a:xfrm>
            <a:off x="5520519" y="3794415"/>
            <a:ext cx="3166281" cy="1548683"/>
          </a:xfrm>
          <a:prstGeom prst="rect">
            <a:avLst/>
          </a:prstGeom>
        </p:spPr>
      </p:pic>
      <p:pic>
        <p:nvPicPr>
          <p:cNvPr id="5" name="Content Placeholder 4" descr="Table&#10;&#10;Description automatically generated">
            <a:extLst>
              <a:ext uri="{FF2B5EF4-FFF2-40B4-BE49-F238E27FC236}">
                <a16:creationId xmlns:a16="http://schemas.microsoft.com/office/drawing/2014/main" id="{E99080E4-1B7D-41A9-AA1B-233F86B57762}"/>
              </a:ext>
            </a:extLst>
          </p:cNvPr>
          <p:cNvPicPr>
            <a:picLocks noChangeAspect="1"/>
          </p:cNvPicPr>
          <p:nvPr/>
        </p:nvPicPr>
        <p:blipFill>
          <a:blip r:embed="rId4"/>
          <a:stretch>
            <a:fillRect/>
          </a:stretch>
        </p:blipFill>
        <p:spPr>
          <a:xfrm>
            <a:off x="5455719" y="1334885"/>
            <a:ext cx="2880256" cy="1483378"/>
          </a:xfrm>
          <a:prstGeom prst="rect">
            <a:avLst/>
          </a:prstGeom>
        </p:spPr>
      </p:pic>
    </p:spTree>
    <p:extLst>
      <p:ext uri="{BB962C8B-B14F-4D97-AF65-F5344CB8AC3E}">
        <p14:creationId xmlns:p14="http://schemas.microsoft.com/office/powerpoint/2010/main" val="3571972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B1829-FB40-4A90-B51B-CACDDBFE75C6}"/>
              </a:ext>
            </a:extLst>
          </p:cNvPr>
          <p:cNvSpPr>
            <a:spLocks noGrp="1"/>
          </p:cNvSpPr>
          <p:nvPr>
            <p:ph type="title"/>
          </p:nvPr>
        </p:nvSpPr>
        <p:spPr>
          <a:xfrm>
            <a:off x="849407" y="156695"/>
            <a:ext cx="3090582" cy="750981"/>
          </a:xfrm>
        </p:spPr>
        <p:txBody>
          <a:bodyPr>
            <a:noAutofit/>
          </a:bodyPr>
          <a:lstStyle/>
          <a:p>
            <a:r>
              <a:rPr lang="en-US" sz="3600" dirty="0"/>
              <a:t>Objectives</a:t>
            </a:r>
          </a:p>
        </p:txBody>
      </p:sp>
      <p:sp>
        <p:nvSpPr>
          <p:cNvPr id="3" name="Content Placeholder 2">
            <a:extLst>
              <a:ext uri="{FF2B5EF4-FFF2-40B4-BE49-F238E27FC236}">
                <a16:creationId xmlns:a16="http://schemas.microsoft.com/office/drawing/2014/main" id="{EFC112DD-A87A-4D67-9147-7ECB4801E984}"/>
              </a:ext>
            </a:extLst>
          </p:cNvPr>
          <p:cNvSpPr>
            <a:spLocks noGrp="1"/>
          </p:cNvSpPr>
          <p:nvPr>
            <p:ph sz="half" idx="1"/>
          </p:nvPr>
        </p:nvSpPr>
        <p:spPr>
          <a:xfrm>
            <a:off x="284630" y="1424657"/>
            <a:ext cx="3527611" cy="4619795"/>
          </a:xfrm>
        </p:spPr>
        <p:txBody>
          <a:bodyPr/>
          <a:lstStyle/>
          <a:p>
            <a:pPr marL="0" indent="0">
              <a:buNone/>
            </a:pPr>
            <a:r>
              <a:rPr lang="en-US" sz="2800" b="1" dirty="0">
                <a:highlight>
                  <a:srgbClr val="FFFF00"/>
                </a:highlight>
              </a:rPr>
              <a:t>Unsupervised</a:t>
            </a:r>
          </a:p>
          <a:p>
            <a:r>
              <a:rPr lang="en-US" sz="2400" dirty="0"/>
              <a:t>Creating a fear and comfort index. </a:t>
            </a:r>
          </a:p>
          <a:p>
            <a:pPr marL="0" indent="0">
              <a:buNone/>
            </a:pPr>
            <a:endParaRPr lang="en-US" dirty="0"/>
          </a:p>
        </p:txBody>
      </p:sp>
      <p:sp>
        <p:nvSpPr>
          <p:cNvPr id="4" name="Content Placeholder 3">
            <a:extLst>
              <a:ext uri="{FF2B5EF4-FFF2-40B4-BE49-F238E27FC236}">
                <a16:creationId xmlns:a16="http://schemas.microsoft.com/office/drawing/2014/main" id="{88138335-39BF-4869-9FDF-2B9235523797}"/>
              </a:ext>
            </a:extLst>
          </p:cNvPr>
          <p:cNvSpPr>
            <a:spLocks noGrp="1"/>
          </p:cNvSpPr>
          <p:nvPr>
            <p:ph sz="half" idx="2"/>
          </p:nvPr>
        </p:nvSpPr>
        <p:spPr>
          <a:xfrm>
            <a:off x="4111627" y="1424658"/>
            <a:ext cx="3580091" cy="4619794"/>
          </a:xfrm>
        </p:spPr>
        <p:txBody>
          <a:bodyPr/>
          <a:lstStyle/>
          <a:p>
            <a:pPr marL="0" indent="0">
              <a:buNone/>
            </a:pPr>
            <a:r>
              <a:rPr lang="en-US" sz="2400" b="1" dirty="0">
                <a:highlight>
                  <a:srgbClr val="FFFF00"/>
                </a:highlight>
              </a:rPr>
              <a:t>Supervised</a:t>
            </a:r>
          </a:p>
          <a:p>
            <a:r>
              <a:rPr lang="en-US" sz="2400" dirty="0"/>
              <a:t>Train a model in order to predict the movement of the S&amp;P 500.</a:t>
            </a:r>
          </a:p>
        </p:txBody>
      </p:sp>
      <p:sp>
        <p:nvSpPr>
          <p:cNvPr id="8" name="TextBox 7">
            <a:extLst>
              <a:ext uri="{FF2B5EF4-FFF2-40B4-BE49-F238E27FC236}">
                <a16:creationId xmlns:a16="http://schemas.microsoft.com/office/drawing/2014/main" id="{4717669A-9960-40DF-8F31-8F17E3C419C9}"/>
              </a:ext>
            </a:extLst>
          </p:cNvPr>
          <p:cNvSpPr txBox="1"/>
          <p:nvPr/>
        </p:nvSpPr>
        <p:spPr>
          <a:xfrm>
            <a:off x="8197402" y="1474632"/>
            <a:ext cx="3664039" cy="28828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600"/>
              </a:spcAft>
              <a:buClrTx/>
              <a:buSzTx/>
              <a:buFontTx/>
              <a:buNone/>
              <a:tabLst/>
              <a:defRPr/>
            </a:pPr>
            <a:r>
              <a:rPr kumimoji="0" lang="en-US" sz="2400" b="1" i="0" u="none" strike="noStrike" kern="1200" cap="none" spc="0" normalizeH="0" baseline="0" noProof="0" dirty="0">
                <a:ln>
                  <a:noFill/>
                </a:ln>
                <a:solidFill>
                  <a:prstClr val="black"/>
                </a:solidFill>
                <a:effectLst/>
                <a:highlight>
                  <a:srgbClr val="FFFF00"/>
                </a:highlight>
                <a:uLnTx/>
                <a:uFillTx/>
                <a:latin typeface="Consolas"/>
                <a:ea typeface="+mn-ea"/>
                <a:cs typeface="+mn-cs"/>
              </a:rPr>
              <a:t>Research Question</a:t>
            </a:r>
          </a:p>
          <a:p>
            <a:pPr marL="285750" marR="0" lvl="0" indent="-285750" algn="l" defTabSz="914400" rtl="0" eaLnBrk="1" fontAlgn="auto" latinLnBrk="0" hangingPunct="1">
              <a:lnSpc>
                <a:spcPct val="100000"/>
              </a:lnSpc>
              <a:spcBef>
                <a:spcPts val="0"/>
              </a:spcBef>
              <a:spcAft>
                <a:spcPts val="1600"/>
              </a:spcAft>
              <a:buClrTx/>
              <a:buSzTx/>
              <a:buFont typeface="Arial" panose="020B0604020202020204" pitchFamily="34" charset="0"/>
              <a:buChar char="•"/>
              <a:tabLst/>
              <a:defRPr/>
            </a:pPr>
            <a:r>
              <a:rPr lang="en-US" sz="2400" b="0" i="0" dirty="0">
                <a:effectLst/>
                <a:latin typeface="Consolas" panose="020B0609020204030204" pitchFamily="49" charset="0"/>
              </a:rPr>
              <a:t>Can a Fear and Comfort Index be used to predict future movements of the stock market?</a:t>
            </a:r>
            <a:endParaRPr kumimoji="0" lang="en-US" sz="2400" b="0" i="0" u="none" strike="noStrike" kern="1200" cap="none" spc="0" normalizeH="0" baseline="0" noProof="0" dirty="0">
              <a:ln>
                <a:noFill/>
              </a:ln>
              <a:effectLst/>
              <a:uLnTx/>
              <a:uFillTx/>
              <a:latin typeface="Consolas" panose="020B0609020204030204" pitchFamily="49" charset="0"/>
            </a:endParaRPr>
          </a:p>
        </p:txBody>
      </p:sp>
    </p:spTree>
    <p:extLst>
      <p:ext uri="{BB962C8B-B14F-4D97-AF65-F5344CB8AC3E}">
        <p14:creationId xmlns:p14="http://schemas.microsoft.com/office/powerpoint/2010/main" val="794062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smConfetti">
          <a:fgClr>
            <a:srgbClr val="7030A0"/>
          </a:fgClr>
          <a:bgClr>
            <a:schemeClr val="bg1"/>
          </a:bgClr>
        </a:patt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ECBCD7-88F2-43E3-A3FB-54619B9376BF}"/>
              </a:ext>
            </a:extLst>
          </p:cNvPr>
          <p:cNvSpPr>
            <a:spLocks noGrp="1"/>
          </p:cNvSpPr>
          <p:nvPr>
            <p:ph type="title"/>
          </p:nvPr>
        </p:nvSpPr>
        <p:spPr>
          <a:xfrm>
            <a:off x="8368407" y="102110"/>
            <a:ext cx="3372079" cy="4251775"/>
          </a:xfrm>
          <a:effectLst/>
        </p:spPr>
        <p:txBody>
          <a:bodyPr anchor="ctr">
            <a:noAutofit/>
          </a:bodyPr>
          <a:lstStyle/>
          <a:p>
            <a:pPr algn="ctr"/>
            <a:r>
              <a:rPr lang="en-US" sz="3200" u="sng" dirty="0">
                <a:solidFill>
                  <a:schemeClr val="bg1"/>
                </a:solidFill>
              </a:rPr>
              <a:t>Difficulties Interpreting the Actual Clusters</a:t>
            </a:r>
            <a:br>
              <a:rPr lang="en-US" sz="3200" dirty="0"/>
            </a:br>
            <a:r>
              <a:rPr lang="en-US" sz="3200" dirty="0"/>
              <a:t> </a:t>
            </a:r>
            <a:br>
              <a:rPr lang="en-US" sz="3200" dirty="0"/>
            </a:br>
            <a:endParaRPr lang="en-US" sz="3200" dirty="0"/>
          </a:p>
        </p:txBody>
      </p:sp>
      <p:sp useBgFill="1">
        <p:nvSpPr>
          <p:cNvPr id="10" name="Freeform: Shape 9">
            <a:extLst>
              <a:ext uri="{FF2B5EF4-FFF2-40B4-BE49-F238E27FC236}">
                <a16:creationId xmlns:a16="http://schemas.microsoft.com/office/drawing/2014/main" id="{68F2977E-E0AE-4EB4-A059-59E908EB8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66761" y="-666761"/>
            <a:ext cx="6858002" cy="8191524"/>
          </a:xfrm>
          <a:custGeom>
            <a:avLst/>
            <a:gdLst>
              <a:gd name="connsiteX0" fmla="*/ 6858002 w 6858002"/>
              <a:gd name="connsiteY0" fmla="*/ 6080676 h 8191524"/>
              <a:gd name="connsiteX1" fmla="*/ 3829244 w 6858002"/>
              <a:gd name="connsiteY1" fmla="*/ 8068294 h 8191524"/>
              <a:gd name="connsiteX2" fmla="*/ 3827371 w 6858002"/>
              <a:gd name="connsiteY2" fmla="*/ 8069839 h 8191524"/>
              <a:gd name="connsiteX3" fmla="*/ 3824585 w 6858002"/>
              <a:gd name="connsiteY3" fmla="*/ 8071350 h 8191524"/>
              <a:gd name="connsiteX4" fmla="*/ 3798695 w 6858002"/>
              <a:gd name="connsiteY4" fmla="*/ 8088342 h 8191524"/>
              <a:gd name="connsiteX5" fmla="*/ 3785013 w 6858002"/>
              <a:gd name="connsiteY5" fmla="*/ 8092830 h 8191524"/>
              <a:gd name="connsiteX6" fmla="*/ 3706341 w 6858002"/>
              <a:gd name="connsiteY6" fmla="*/ 8135531 h 8191524"/>
              <a:gd name="connsiteX7" fmla="*/ 3429000 w 6858002"/>
              <a:gd name="connsiteY7" fmla="*/ 8191524 h 8191524"/>
              <a:gd name="connsiteX8" fmla="*/ 3151660 w 6858002"/>
              <a:gd name="connsiteY8" fmla="*/ 8135531 h 8191524"/>
              <a:gd name="connsiteX9" fmla="*/ 3072998 w 6858002"/>
              <a:gd name="connsiteY9" fmla="*/ 8092835 h 8191524"/>
              <a:gd name="connsiteX10" fmla="*/ 3059300 w 6858002"/>
              <a:gd name="connsiteY10" fmla="*/ 8088342 h 8191524"/>
              <a:gd name="connsiteX11" fmla="*/ 3033385 w 6858002"/>
              <a:gd name="connsiteY11" fmla="*/ 8071334 h 8191524"/>
              <a:gd name="connsiteX12" fmla="*/ 3030629 w 6858002"/>
              <a:gd name="connsiteY12" fmla="*/ 8069839 h 8191524"/>
              <a:gd name="connsiteX13" fmla="*/ 3028777 w 6858002"/>
              <a:gd name="connsiteY13" fmla="*/ 8068310 h 8191524"/>
              <a:gd name="connsiteX14" fmla="*/ 2 w 6858002"/>
              <a:gd name="connsiteY14" fmla="*/ 6080676 h 8191524"/>
              <a:gd name="connsiteX15" fmla="*/ 6858002 w 6858002"/>
              <a:gd name="connsiteY15" fmla="*/ 0 h 8191524"/>
              <a:gd name="connsiteX16" fmla="*/ 6858002 w 6858002"/>
              <a:gd name="connsiteY16" fmla="*/ 2634972 h 8191524"/>
              <a:gd name="connsiteX17" fmla="*/ 6858002 w 6858002"/>
              <a:gd name="connsiteY17" fmla="*/ 2984308 h 8191524"/>
              <a:gd name="connsiteX18" fmla="*/ 6858002 w 6858002"/>
              <a:gd name="connsiteY18" fmla="*/ 3291840 h 8191524"/>
              <a:gd name="connsiteX19" fmla="*/ 6858002 w 6858002"/>
              <a:gd name="connsiteY19" fmla="*/ 6080675 h 8191524"/>
              <a:gd name="connsiteX20" fmla="*/ 2 w 6858002"/>
              <a:gd name="connsiteY20" fmla="*/ 6080675 h 8191524"/>
              <a:gd name="connsiteX21" fmla="*/ 2 w 6858002"/>
              <a:gd name="connsiteY21" fmla="*/ 3291840 h 8191524"/>
              <a:gd name="connsiteX22" fmla="*/ 0 w 6858002"/>
              <a:gd name="connsiteY22" fmla="*/ 3291840 h 8191524"/>
              <a:gd name="connsiteX23" fmla="*/ 0 w 6858002"/>
              <a:gd name="connsiteY23" fmla="*/ 0 h 819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58002" h="8191524">
                <a:moveTo>
                  <a:pt x="6858002" y="6080676"/>
                </a:moveTo>
                <a:lnTo>
                  <a:pt x="3829244" y="8068294"/>
                </a:lnTo>
                <a:lnTo>
                  <a:pt x="3827371" y="8069839"/>
                </a:lnTo>
                <a:lnTo>
                  <a:pt x="3824585" y="8071350"/>
                </a:lnTo>
                <a:lnTo>
                  <a:pt x="3798695" y="8088342"/>
                </a:lnTo>
                <a:lnTo>
                  <a:pt x="3785013" y="8092830"/>
                </a:lnTo>
                <a:lnTo>
                  <a:pt x="3706341" y="8135531"/>
                </a:lnTo>
                <a:cubicBezTo>
                  <a:pt x="3621098" y="8171586"/>
                  <a:pt x="3527377" y="8191524"/>
                  <a:pt x="3429000" y="8191524"/>
                </a:cubicBezTo>
                <a:cubicBezTo>
                  <a:pt x="3330623" y="8191524"/>
                  <a:pt x="3236903" y="8171586"/>
                  <a:pt x="3151660" y="8135531"/>
                </a:cubicBezTo>
                <a:lnTo>
                  <a:pt x="3072998" y="8092835"/>
                </a:lnTo>
                <a:lnTo>
                  <a:pt x="3059300" y="8088342"/>
                </a:lnTo>
                <a:lnTo>
                  <a:pt x="3033385" y="8071334"/>
                </a:lnTo>
                <a:lnTo>
                  <a:pt x="3030629" y="8069839"/>
                </a:lnTo>
                <a:lnTo>
                  <a:pt x="3028777" y="8068310"/>
                </a:lnTo>
                <a:lnTo>
                  <a:pt x="2" y="6080676"/>
                </a:lnTo>
                <a:close/>
                <a:moveTo>
                  <a:pt x="6858002" y="0"/>
                </a:moveTo>
                <a:lnTo>
                  <a:pt x="6858002" y="2634972"/>
                </a:lnTo>
                <a:lnTo>
                  <a:pt x="6858002" y="2984308"/>
                </a:lnTo>
                <a:lnTo>
                  <a:pt x="6858002" y="3291840"/>
                </a:lnTo>
                <a:lnTo>
                  <a:pt x="6858002" y="6080675"/>
                </a:lnTo>
                <a:lnTo>
                  <a:pt x="2" y="6080675"/>
                </a:lnTo>
                <a:lnTo>
                  <a:pt x="2" y="3291840"/>
                </a:lnTo>
                <a:lnTo>
                  <a:pt x="0" y="3291840"/>
                </a:lnTo>
                <a:lnTo>
                  <a:pt x="0" y="0"/>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C6CD4C3-8DB1-409F-BF58-E607A5D42AAA}"/>
              </a:ext>
            </a:extLst>
          </p:cNvPr>
          <p:cNvSpPr>
            <a:spLocks noGrp="1"/>
          </p:cNvSpPr>
          <p:nvPr>
            <p:ph idx="1"/>
          </p:nvPr>
        </p:nvSpPr>
        <p:spPr>
          <a:xfrm>
            <a:off x="8141162" y="3183341"/>
            <a:ext cx="4214612" cy="3169910"/>
          </a:xfrm>
          <a:effectLst/>
        </p:spPr>
        <p:txBody>
          <a:bodyPr>
            <a:normAutofit/>
          </a:bodyPr>
          <a:lstStyle/>
          <a:p>
            <a:pPr>
              <a:buClr>
                <a:srgbClr val="B715BB"/>
              </a:buClr>
              <a:buFont typeface="Century Gothic" panose="020B0502020202020204" pitchFamily="34" charset="0"/>
              <a:buChar char="∞"/>
            </a:pPr>
            <a:r>
              <a:rPr lang="en-US" dirty="0"/>
              <a:t>Determining what means what (e.g. What does a high interest score mean?)</a:t>
            </a:r>
          </a:p>
          <a:p>
            <a:pPr>
              <a:buClr>
                <a:srgbClr val="B715BB"/>
              </a:buClr>
              <a:buFont typeface="Century Gothic" panose="020B0502020202020204" pitchFamily="34" charset="0"/>
              <a:buChar char="∞"/>
            </a:pPr>
            <a:r>
              <a:rPr lang="en-US" dirty="0"/>
              <a:t>What is the ideal number of clusters to use?</a:t>
            </a:r>
          </a:p>
          <a:p>
            <a:pPr>
              <a:buClr>
                <a:srgbClr val="B715BB"/>
              </a:buClr>
              <a:buFont typeface="Century Gothic" panose="020B0502020202020204" pitchFamily="34" charset="0"/>
              <a:buChar char="∞"/>
            </a:pPr>
            <a:r>
              <a:rPr lang="en-US" dirty="0"/>
              <a:t>Interpreting the values assigned by PCA</a:t>
            </a:r>
          </a:p>
        </p:txBody>
      </p:sp>
      <p:pic>
        <p:nvPicPr>
          <p:cNvPr id="5" name="Picture 4" descr="Table&#10;&#10;Description automatically generated">
            <a:extLst>
              <a:ext uri="{FF2B5EF4-FFF2-40B4-BE49-F238E27FC236}">
                <a16:creationId xmlns:a16="http://schemas.microsoft.com/office/drawing/2014/main" id="{770D2AE4-8C01-44FC-B0D0-96EE13D74DFC}"/>
              </a:ext>
            </a:extLst>
          </p:cNvPr>
          <p:cNvPicPr>
            <a:picLocks noChangeAspect="1"/>
          </p:cNvPicPr>
          <p:nvPr/>
        </p:nvPicPr>
        <p:blipFill>
          <a:blip r:embed="rId2"/>
          <a:stretch>
            <a:fillRect/>
          </a:stretch>
        </p:blipFill>
        <p:spPr>
          <a:xfrm>
            <a:off x="811816" y="1796848"/>
            <a:ext cx="5227318" cy="2447606"/>
          </a:xfrm>
          <a:prstGeom prst="rect">
            <a:avLst/>
          </a:prstGeom>
        </p:spPr>
      </p:pic>
    </p:spTree>
    <p:extLst>
      <p:ext uri="{BB962C8B-B14F-4D97-AF65-F5344CB8AC3E}">
        <p14:creationId xmlns:p14="http://schemas.microsoft.com/office/powerpoint/2010/main" val="1963363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345395-1658-40B3-BA3C-F883B5E30743}"/>
              </a:ext>
            </a:extLst>
          </p:cNvPr>
          <p:cNvSpPr>
            <a:spLocks noGrp="1"/>
          </p:cNvSpPr>
          <p:nvPr>
            <p:ph type="title"/>
          </p:nvPr>
        </p:nvSpPr>
        <p:spPr/>
        <p:txBody>
          <a:bodyPr/>
          <a:lstStyle/>
          <a:p>
            <a:r>
              <a:rPr lang="en-US" dirty="0">
                <a:solidFill>
                  <a:srgbClr val="7030A0"/>
                </a:solidFill>
              </a:rPr>
              <a:t>Difficulties and Possible Improvements</a:t>
            </a:r>
          </a:p>
        </p:txBody>
      </p:sp>
      <p:sp>
        <p:nvSpPr>
          <p:cNvPr id="9" name="Text Placeholder 8">
            <a:extLst>
              <a:ext uri="{FF2B5EF4-FFF2-40B4-BE49-F238E27FC236}">
                <a16:creationId xmlns:a16="http://schemas.microsoft.com/office/drawing/2014/main" id="{C0AB4311-25A0-4D0A-ACE5-D4514BDD2B5A}"/>
              </a:ext>
            </a:extLst>
          </p:cNvPr>
          <p:cNvSpPr>
            <a:spLocks noGrp="1"/>
          </p:cNvSpPr>
          <p:nvPr>
            <p:ph type="body" idx="1"/>
          </p:nvPr>
        </p:nvSpPr>
        <p:spPr/>
        <p:txBody>
          <a:bodyPr/>
          <a:lstStyle/>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b="1" u="sng" dirty="0">
                <a:solidFill>
                  <a:srgbClr val="1D1C1D"/>
                </a:solidFill>
                <a:latin typeface="+mj-lt"/>
                <a:ea typeface="Calibri" panose="020F0502020204030204" pitchFamily="34" charset="0"/>
                <a:cs typeface="Times New Roman" panose="02020603050405020304" pitchFamily="18" charset="0"/>
              </a:rPr>
              <a:t>Difficulties</a:t>
            </a:r>
            <a:endParaRPr lang="en-US" b="1" u="sng" dirty="0">
              <a:latin typeface="+mj-lt"/>
            </a:endParaRPr>
          </a:p>
        </p:txBody>
      </p:sp>
      <p:sp>
        <p:nvSpPr>
          <p:cNvPr id="11" name="Content Placeholder 10">
            <a:extLst>
              <a:ext uri="{FF2B5EF4-FFF2-40B4-BE49-F238E27FC236}">
                <a16:creationId xmlns:a16="http://schemas.microsoft.com/office/drawing/2014/main" id="{5D18F436-EEAC-45F6-BA05-2EFB4BEB346C}"/>
              </a:ext>
            </a:extLst>
          </p:cNvPr>
          <p:cNvSpPr>
            <a:spLocks noGrp="1"/>
          </p:cNvSpPr>
          <p:nvPr>
            <p:ph sz="half" idx="2"/>
          </p:nvPr>
        </p:nvSpPr>
        <p:spPr>
          <a:xfrm>
            <a:off x="906143" y="2887616"/>
            <a:ext cx="5189856" cy="3109913"/>
          </a:xfrm>
        </p:spPr>
        <p:txBody>
          <a:bodyPr>
            <a:normAutofit fontScale="85000" lnSpcReduction="20000"/>
          </a:bodyPr>
          <a:lstStyle/>
          <a:p>
            <a:pPr marL="0" marR="0">
              <a:lnSpc>
                <a:spcPct val="107000"/>
              </a:lnSpc>
              <a:spcBef>
                <a:spcPts val="0"/>
              </a:spcBef>
              <a:spcAft>
                <a:spcPts val="800"/>
              </a:spcAft>
            </a:pPr>
            <a:r>
              <a:rPr lang="en-US" sz="18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t>Limited time range from news API for sentiment analysis. </a:t>
            </a:r>
            <a:r>
              <a:rPr lang="en-US" sz="1800" dirty="0" err="1">
                <a:solidFill>
                  <a:srgbClr val="1D1C1D"/>
                </a:solidFill>
                <a:effectLst/>
                <a:latin typeface="Arial" panose="020B0604020202020204" pitchFamily="34" charset="0"/>
                <a:ea typeface="Calibri" panose="020F0502020204030204" pitchFamily="34" charset="0"/>
                <a:cs typeface="Times New Roman" panose="02020603050405020304" pitchFamily="18" charset="0"/>
              </a:rPr>
              <a:t>Yourik</a:t>
            </a:r>
            <a:r>
              <a:rPr lang="en-US" sz="18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t> used </a:t>
            </a:r>
            <a:r>
              <a:rPr lang="en-US" sz="1800" dirty="0" err="1">
                <a:solidFill>
                  <a:srgbClr val="1D1C1D"/>
                </a:solidFill>
                <a:effectLst/>
                <a:latin typeface="Arial" panose="020B0604020202020204" pitchFamily="34" charset="0"/>
                <a:ea typeface="Calibri" panose="020F0502020204030204" pitchFamily="34" charset="0"/>
                <a:cs typeface="Times New Roman" panose="02020603050405020304" pitchFamily="18" charset="0"/>
              </a:rPr>
              <a:t>snscrape</a:t>
            </a:r>
            <a:r>
              <a:rPr lang="en-US" sz="18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t> library to get tweets instead of API.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t>Imbalanced data as Covid generally has a negative sentiment.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t>Limited timeframe (only one year of data).</a:t>
            </a:r>
            <a:br>
              <a:rPr lang="en-US" sz="18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br>
            <a:endParaRPr lang="en-US" sz="18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t>Different time frequency (such as stock doesn't trade in weekend and Google interest trend is weekly). Solution is to limit weekend data and duplicate the interest data point for the week.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1D1C1D"/>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b="0" i="0" dirty="0">
                <a:solidFill>
                  <a:srgbClr val="1D1C1D"/>
                </a:solidFill>
                <a:effectLst/>
                <a:latin typeface="Slack-Lato"/>
              </a:rPr>
              <a:t>Difficult to interpret clustering since there are many dimensions.</a:t>
            </a:r>
            <a:endParaRPr lang="en-US" dirty="0"/>
          </a:p>
        </p:txBody>
      </p:sp>
      <p:sp>
        <p:nvSpPr>
          <p:cNvPr id="12" name="Text Placeholder 11">
            <a:extLst>
              <a:ext uri="{FF2B5EF4-FFF2-40B4-BE49-F238E27FC236}">
                <a16:creationId xmlns:a16="http://schemas.microsoft.com/office/drawing/2014/main" id="{75426485-C5D4-46DE-B8F1-82D10C1BCFA4}"/>
              </a:ext>
            </a:extLst>
          </p:cNvPr>
          <p:cNvSpPr>
            <a:spLocks noGrp="1"/>
          </p:cNvSpPr>
          <p:nvPr>
            <p:ph type="body" sz="quarter" idx="3"/>
          </p:nvPr>
        </p:nvSpPr>
        <p:spPr/>
        <p:txBody>
          <a:bodyPr/>
          <a:lstStyle/>
          <a:p>
            <a:r>
              <a:rPr lang="en-US" b="1" u="sng" dirty="0">
                <a:solidFill>
                  <a:srgbClr val="1D1C1D"/>
                </a:solidFill>
                <a:latin typeface="+mj-lt"/>
                <a:ea typeface="Calibri" panose="020F0502020204030204" pitchFamily="34" charset="0"/>
                <a:cs typeface="Times New Roman" panose="02020603050405020304" pitchFamily="18" charset="0"/>
              </a:rPr>
              <a:t>Possible Improvements</a:t>
            </a:r>
            <a:endParaRPr lang="en-US" b="1" u="sng" dirty="0">
              <a:latin typeface="+mj-lt"/>
              <a:ea typeface="Calibri" panose="020F0502020204030204" pitchFamily="34" charset="0"/>
              <a:cs typeface="Times New Roman" panose="02020603050405020304" pitchFamily="18" charset="0"/>
            </a:endParaRPr>
          </a:p>
        </p:txBody>
      </p:sp>
      <p:sp>
        <p:nvSpPr>
          <p:cNvPr id="13" name="Content Placeholder 12">
            <a:extLst>
              <a:ext uri="{FF2B5EF4-FFF2-40B4-BE49-F238E27FC236}">
                <a16:creationId xmlns:a16="http://schemas.microsoft.com/office/drawing/2014/main" id="{683B386D-F11D-4B9E-AEF4-AB98C6B87965}"/>
              </a:ext>
            </a:extLst>
          </p:cNvPr>
          <p:cNvSpPr>
            <a:spLocks noGrp="1"/>
          </p:cNvSpPr>
          <p:nvPr>
            <p:ph sz="quarter" idx="4"/>
          </p:nvPr>
        </p:nvSpPr>
        <p:spPr>
          <a:xfrm>
            <a:off x="6187415" y="2887616"/>
            <a:ext cx="5194583" cy="3109913"/>
          </a:xfrm>
        </p:spPr>
        <p:txBody>
          <a:bodyPr>
            <a:normAutofit fontScale="85000" lnSpcReduction="20000"/>
          </a:bodyPr>
          <a:lstStyle/>
          <a:p>
            <a:pPr marL="0" marR="0">
              <a:lnSpc>
                <a:spcPct val="107000"/>
              </a:lnSpc>
              <a:spcBef>
                <a:spcPts val="0"/>
              </a:spcBef>
              <a:spcAft>
                <a:spcPts val="800"/>
              </a:spcAft>
            </a:pPr>
            <a:r>
              <a:rPr lang="en-US" sz="18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t>Get more new data for the sentiment analysis using keywords such as "vaccination", "vacation", "hangouts", and etc.</a:t>
            </a:r>
            <a:br>
              <a:rPr lang="en-US" sz="18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t>Include more data that indicates people's fear and comfort level such as "unemployment rate", "eviction", and etc.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t>Explore if model can be used to predict industry specific stock such as media or other data such as number of flights.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t>Figure out the formula for the fear and comfort index scale.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860642762"/>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26" name="Rectangle 25">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Many question marks on black background">
            <a:extLst>
              <a:ext uri="{FF2B5EF4-FFF2-40B4-BE49-F238E27FC236}">
                <a16:creationId xmlns:a16="http://schemas.microsoft.com/office/drawing/2014/main" id="{C71B0CC6-9B1C-4C84-8A24-7EB40A5A6A5B}"/>
              </a:ext>
            </a:extLst>
          </p:cNvPr>
          <p:cNvPicPr>
            <a:picLocks noChangeAspect="1"/>
          </p:cNvPicPr>
          <p:nvPr/>
        </p:nvPicPr>
        <p:blipFill rotWithShape="1">
          <a:blip r:embed="rId2">
            <a:alphaModFix amt="40000"/>
          </a:blip>
          <a:srcRect t="7787"/>
          <a:stretch/>
        </p:blipFill>
        <p:spPr>
          <a:xfrm>
            <a:off x="20" y="10"/>
            <a:ext cx="12191980" cy="6857990"/>
          </a:xfrm>
          <a:prstGeom prst="rect">
            <a:avLst/>
          </a:prstGeom>
        </p:spPr>
      </p:pic>
      <p:sp>
        <p:nvSpPr>
          <p:cNvPr id="9" name="Title 8">
            <a:extLst>
              <a:ext uri="{FF2B5EF4-FFF2-40B4-BE49-F238E27FC236}">
                <a16:creationId xmlns:a16="http://schemas.microsoft.com/office/drawing/2014/main" id="{87F16850-7195-4068-9CBF-26CA2D4DB3B8}"/>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dirty="0"/>
              <a:t>QUESTIONS??</a:t>
            </a:r>
          </a:p>
        </p:txBody>
      </p:sp>
    </p:spTree>
    <p:extLst>
      <p:ext uri="{BB962C8B-B14F-4D97-AF65-F5344CB8AC3E}">
        <p14:creationId xmlns:p14="http://schemas.microsoft.com/office/powerpoint/2010/main" val="223125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54000">
              <a:srgbClr val="A62AA3">
                <a:alpha val="36000"/>
              </a:srgbClr>
            </a:gs>
            <a:gs pos="10000">
              <a:schemeClr val="accent1">
                <a:lumMod val="45000"/>
                <a:lumOff val="55000"/>
              </a:schemeClr>
            </a:gs>
            <a:gs pos="84000">
              <a:schemeClr val="accent1">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1BBCB0E-D444-4662-99B6-968FADD99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nsolas"/>
              <a:ea typeface="+mn-ea"/>
              <a:cs typeface="+mn-cs"/>
            </a:endParaRPr>
          </a:p>
        </p:txBody>
      </p:sp>
      <p:sp>
        <p:nvSpPr>
          <p:cNvPr id="5" name="Title 4">
            <a:extLst>
              <a:ext uri="{FF2B5EF4-FFF2-40B4-BE49-F238E27FC236}">
                <a16:creationId xmlns:a16="http://schemas.microsoft.com/office/drawing/2014/main" id="{B395707B-4B5C-4A08-B68E-410DCE1A0E4A}"/>
              </a:ext>
            </a:extLst>
          </p:cNvPr>
          <p:cNvSpPr>
            <a:spLocks noGrp="1"/>
          </p:cNvSpPr>
          <p:nvPr>
            <p:ph type="title"/>
          </p:nvPr>
        </p:nvSpPr>
        <p:spPr>
          <a:xfrm>
            <a:off x="1219200" y="365125"/>
            <a:ext cx="9493249" cy="1577975"/>
          </a:xfrm>
        </p:spPr>
        <p:txBody>
          <a:bodyPr>
            <a:normAutofit/>
          </a:bodyPr>
          <a:lstStyle/>
          <a:p>
            <a:r>
              <a:rPr lang="en" dirty="0"/>
              <a:t>Data Collection and Analysis</a:t>
            </a:r>
            <a:endParaRPr lang="en-US" dirty="0"/>
          </a:p>
        </p:txBody>
      </p:sp>
      <p:grpSp>
        <p:nvGrpSpPr>
          <p:cNvPr id="25" name="Group 24">
            <a:extLst>
              <a:ext uri="{FF2B5EF4-FFF2-40B4-BE49-F238E27FC236}">
                <a16:creationId xmlns:a16="http://schemas.microsoft.com/office/drawing/2014/main" id="{FABCF46B-3163-4E66-9BB3-AAC999794E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6" name="Group 25">
              <a:extLst>
                <a:ext uri="{FF2B5EF4-FFF2-40B4-BE49-F238E27FC236}">
                  <a16:creationId xmlns:a16="http://schemas.microsoft.com/office/drawing/2014/main" id="{DFFABCCE-353C-4DF3-82A1-0A3254A684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8" name="Straight Connector 27">
                <a:extLst>
                  <a:ext uri="{FF2B5EF4-FFF2-40B4-BE49-F238E27FC236}">
                    <a16:creationId xmlns:a16="http://schemas.microsoft.com/office/drawing/2014/main" id="{D69B21E5-8A56-4BB0-A2F9-E1D18D1B4D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2E0FB7C-6BC0-4404-BBCB-6DD5D28DCA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FCD1BD2-FA34-4758-A9C5-6723ACAD7E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nsolas"/>
                <a:ea typeface="+mn-ea"/>
                <a:cs typeface="+mn-cs"/>
              </a:endParaRPr>
            </a:p>
          </p:txBody>
        </p:sp>
      </p:grpSp>
      <p:graphicFrame>
        <p:nvGraphicFramePr>
          <p:cNvPr id="19" name="Content Placeholder 5">
            <a:extLst>
              <a:ext uri="{FF2B5EF4-FFF2-40B4-BE49-F238E27FC236}">
                <a16:creationId xmlns:a16="http://schemas.microsoft.com/office/drawing/2014/main" id="{9A360AB5-2B5C-43E4-8C33-378F5D43ABBF}"/>
              </a:ext>
            </a:extLst>
          </p:cNvPr>
          <p:cNvGraphicFramePr>
            <a:graphicFrameLocks noGrp="1"/>
          </p:cNvGraphicFramePr>
          <p:nvPr>
            <p:ph idx="1"/>
          </p:nvPr>
        </p:nvGraphicFramePr>
        <p:xfrm>
          <a:off x="1063925" y="2317750"/>
          <a:ext cx="10075651" cy="3854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7286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238B28B-55AB-44CC-B59E-CECD53F1181B}"/>
              </a:ext>
            </a:extLst>
          </p:cNvPr>
          <p:cNvPicPr>
            <a:picLocks noChangeAspect="1"/>
          </p:cNvPicPr>
          <p:nvPr/>
        </p:nvPicPr>
        <p:blipFill>
          <a:blip r:embed="rId2"/>
          <a:stretch>
            <a:fillRect/>
          </a:stretch>
        </p:blipFill>
        <p:spPr>
          <a:xfrm>
            <a:off x="596122" y="0"/>
            <a:ext cx="10999755" cy="6858000"/>
          </a:xfrm>
          <a:prstGeom prst="rect">
            <a:avLst/>
          </a:prstGeom>
          <a:ln>
            <a:noFill/>
          </a:ln>
          <a:effectLst>
            <a:softEdge rad="112500"/>
          </a:effectLst>
        </p:spPr>
      </p:pic>
    </p:spTree>
    <p:extLst>
      <p:ext uri="{BB962C8B-B14F-4D97-AF65-F5344CB8AC3E}">
        <p14:creationId xmlns:p14="http://schemas.microsoft.com/office/powerpoint/2010/main" val="2806014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BDADC-5AA8-FD4D-B75D-C3D852E57F2E}"/>
              </a:ext>
            </a:extLst>
          </p:cNvPr>
          <p:cNvSpPr>
            <a:spLocks noGrp="1"/>
          </p:cNvSpPr>
          <p:nvPr>
            <p:ph type="title"/>
          </p:nvPr>
        </p:nvSpPr>
        <p:spPr>
          <a:xfrm>
            <a:off x="810000" y="447188"/>
            <a:ext cx="10571998" cy="970450"/>
          </a:xfrm>
        </p:spPr>
        <p:txBody>
          <a:bodyPr vert="horz" lIns="91440" tIns="45720" rIns="91440" bIns="45720" rtlCol="0" anchor="b">
            <a:normAutofit/>
          </a:bodyPr>
          <a:lstStyle/>
          <a:p>
            <a:r>
              <a:rPr lang="en-US"/>
              <a:t>Supervised Learning - Dataset</a:t>
            </a:r>
            <a:endParaRPr lang="en-US" dirty="0"/>
          </a:p>
        </p:txBody>
      </p:sp>
      <p:sp>
        <p:nvSpPr>
          <p:cNvPr id="6" name="TextBox 5">
            <a:extLst>
              <a:ext uri="{FF2B5EF4-FFF2-40B4-BE49-F238E27FC236}">
                <a16:creationId xmlns:a16="http://schemas.microsoft.com/office/drawing/2014/main" id="{DF755816-10C7-1E4F-8D35-F48842C6A069}"/>
              </a:ext>
            </a:extLst>
          </p:cNvPr>
          <p:cNvSpPr txBox="1"/>
          <p:nvPr/>
        </p:nvSpPr>
        <p:spPr>
          <a:xfrm>
            <a:off x="1414369" y="3543842"/>
            <a:ext cx="9363255" cy="3206578"/>
          </a:xfrm>
          <a:prstGeom prst="rect">
            <a:avLst/>
          </a:prstGeom>
          <a:pattFill prst="dkDnDiag">
            <a:fgClr>
              <a:schemeClr val="bg2"/>
            </a:fgClr>
            <a:bgClr>
              <a:schemeClr val="bg1"/>
            </a:bgClr>
          </a:pattFill>
        </p:spPr>
        <p:txBody>
          <a:bodyPr vert="horz" lIns="91440" tIns="45720" rIns="91440" bIns="45720" rtlCol="0" anchor="ctr">
            <a:normAutofit/>
          </a:bodyPr>
          <a:lstStyle/>
          <a:p>
            <a:pPr marL="285750" indent="-285750">
              <a:lnSpc>
                <a:spcPct val="90000"/>
              </a:lnSpc>
              <a:spcBef>
                <a:spcPct val="20000"/>
              </a:spcBef>
              <a:spcAft>
                <a:spcPts val="600"/>
              </a:spcAft>
              <a:buClr>
                <a:schemeClr val="accent1"/>
              </a:buClr>
              <a:buFont typeface="Wingdings 2" charset="2"/>
              <a:buChar char=""/>
            </a:pPr>
            <a:r>
              <a:rPr lang="en-US" sz="1400" b="1" dirty="0"/>
              <a:t>HST:</a:t>
            </a:r>
            <a:r>
              <a:rPr lang="en-US" sz="1400" dirty="0"/>
              <a:t> Host Hotels &amp; Resorts, Inc. is an S&amp;P 500 company and is the largest lodging REIT.</a:t>
            </a:r>
          </a:p>
          <a:p>
            <a:pPr marL="285750" indent="-285750">
              <a:lnSpc>
                <a:spcPct val="90000"/>
              </a:lnSpc>
              <a:spcBef>
                <a:spcPct val="20000"/>
              </a:spcBef>
              <a:spcAft>
                <a:spcPts val="600"/>
              </a:spcAft>
              <a:buClr>
                <a:schemeClr val="accent1"/>
              </a:buClr>
              <a:buFont typeface="Wingdings 2" charset="2"/>
              <a:buChar char=""/>
            </a:pPr>
            <a:r>
              <a:rPr lang="en-US" sz="1400" b="1" dirty="0"/>
              <a:t>XTN:</a:t>
            </a:r>
            <a:r>
              <a:rPr lang="en-US" sz="1400" dirty="0"/>
              <a:t> The S&amp;P Transportation Select Industry Index represents the transportation segment of the S&amp;P Total Market Index (“S&amp;P TMI”).</a:t>
            </a:r>
          </a:p>
          <a:p>
            <a:pPr marL="285750" indent="-285750">
              <a:lnSpc>
                <a:spcPct val="90000"/>
              </a:lnSpc>
              <a:spcBef>
                <a:spcPct val="20000"/>
              </a:spcBef>
              <a:spcAft>
                <a:spcPts val="600"/>
              </a:spcAft>
              <a:buClr>
                <a:schemeClr val="accent1"/>
              </a:buClr>
              <a:buFont typeface="Wingdings 2" charset="2"/>
              <a:buChar char=""/>
            </a:pPr>
            <a:r>
              <a:rPr lang="en-US" sz="1400" b="1" dirty="0"/>
              <a:t>Interest Score:</a:t>
            </a:r>
            <a:r>
              <a:rPr lang="en-US" sz="1400" dirty="0"/>
              <a:t> Google search trends on COVID</a:t>
            </a:r>
          </a:p>
          <a:p>
            <a:pPr marL="285750" indent="-285750">
              <a:lnSpc>
                <a:spcPct val="90000"/>
              </a:lnSpc>
              <a:spcBef>
                <a:spcPct val="20000"/>
              </a:spcBef>
              <a:spcAft>
                <a:spcPts val="600"/>
              </a:spcAft>
              <a:buClr>
                <a:schemeClr val="accent1"/>
              </a:buClr>
              <a:buFont typeface="Wingdings 2" charset="2"/>
              <a:buChar char=""/>
            </a:pPr>
            <a:r>
              <a:rPr lang="en-US" sz="1400" b="1" dirty="0"/>
              <a:t>Sentiment:</a:t>
            </a:r>
            <a:r>
              <a:rPr lang="en-US" sz="1400" dirty="0"/>
              <a:t> Twitter sentiment based on usage of the "COVID" word for the day. Results are obtained by applying VADER sentiment analysis to 1000 tweets per day.</a:t>
            </a:r>
          </a:p>
          <a:p>
            <a:pPr marL="285750" indent="-285750">
              <a:lnSpc>
                <a:spcPct val="90000"/>
              </a:lnSpc>
              <a:spcBef>
                <a:spcPct val="20000"/>
              </a:spcBef>
              <a:spcAft>
                <a:spcPts val="600"/>
              </a:spcAft>
              <a:buClr>
                <a:schemeClr val="accent1"/>
              </a:buClr>
              <a:buFont typeface="Wingdings 2" charset="2"/>
              <a:buChar char=""/>
            </a:pPr>
            <a:r>
              <a:rPr lang="en-US" sz="1400" b="1" dirty="0" err="1"/>
              <a:t>Total_cases</a:t>
            </a:r>
            <a:r>
              <a:rPr lang="en-US" sz="1400" b="1" dirty="0"/>
              <a:t>: </a:t>
            </a:r>
            <a:r>
              <a:rPr lang="en-CA" sz="1400" dirty="0"/>
              <a:t>Total COVID cases since inception.</a:t>
            </a:r>
            <a:endParaRPr lang="en-US" sz="1400" dirty="0"/>
          </a:p>
          <a:p>
            <a:pPr marL="285750" indent="-285750">
              <a:lnSpc>
                <a:spcPct val="90000"/>
              </a:lnSpc>
              <a:spcBef>
                <a:spcPct val="20000"/>
              </a:spcBef>
              <a:spcAft>
                <a:spcPts val="600"/>
              </a:spcAft>
              <a:buClr>
                <a:schemeClr val="accent1"/>
              </a:buClr>
              <a:buFont typeface="Wingdings 2" charset="2"/>
              <a:buChar char=""/>
            </a:pPr>
            <a:r>
              <a:rPr lang="en-US" sz="1400" b="1" dirty="0" err="1"/>
              <a:t>New_cases</a:t>
            </a:r>
            <a:r>
              <a:rPr lang="en-US" sz="1400" b="1" dirty="0"/>
              <a:t>: </a:t>
            </a:r>
            <a:r>
              <a:rPr lang="en-CA" sz="1400" dirty="0"/>
              <a:t>Number of new cases reported for the day.</a:t>
            </a:r>
            <a:endParaRPr lang="en-US" sz="1400" dirty="0"/>
          </a:p>
          <a:p>
            <a:pPr marL="285750" indent="-285750">
              <a:lnSpc>
                <a:spcPct val="90000"/>
              </a:lnSpc>
              <a:spcBef>
                <a:spcPct val="20000"/>
              </a:spcBef>
              <a:spcAft>
                <a:spcPts val="600"/>
              </a:spcAft>
              <a:buClr>
                <a:schemeClr val="accent1"/>
              </a:buClr>
              <a:buFont typeface="Wingdings 2" charset="2"/>
              <a:buChar char=""/>
            </a:pPr>
            <a:r>
              <a:rPr lang="en-US" sz="1400" b="1" dirty="0" err="1"/>
              <a:t>Total_deaths</a:t>
            </a:r>
            <a:r>
              <a:rPr lang="en-US" sz="1400" b="1" dirty="0"/>
              <a:t>:</a:t>
            </a:r>
            <a:r>
              <a:rPr lang="en-US" sz="1400" dirty="0"/>
              <a:t> </a:t>
            </a:r>
            <a:r>
              <a:rPr lang="en-CA" sz="1400" dirty="0"/>
              <a:t>Total deaths since inception.</a:t>
            </a:r>
            <a:endParaRPr lang="en-US" sz="1400" dirty="0"/>
          </a:p>
          <a:p>
            <a:pPr marL="285750" indent="-285750">
              <a:lnSpc>
                <a:spcPct val="90000"/>
              </a:lnSpc>
              <a:spcBef>
                <a:spcPct val="20000"/>
              </a:spcBef>
              <a:spcAft>
                <a:spcPts val="600"/>
              </a:spcAft>
              <a:buClr>
                <a:schemeClr val="accent1"/>
              </a:buClr>
              <a:buFont typeface="Wingdings 2" charset="2"/>
              <a:buChar char=""/>
            </a:pPr>
            <a:r>
              <a:rPr lang="en-US" sz="1400" b="1" dirty="0" err="1"/>
              <a:t>New_deaths</a:t>
            </a:r>
            <a:r>
              <a:rPr lang="en-US" sz="1400" b="1" dirty="0"/>
              <a:t>: </a:t>
            </a:r>
            <a:r>
              <a:rPr lang="en-CA" sz="1400" dirty="0"/>
              <a:t>Number of new deaths reported for the day.</a:t>
            </a:r>
            <a:endParaRPr lang="en-US" sz="1400" dirty="0"/>
          </a:p>
          <a:p>
            <a:pPr marL="285750" indent="-285750">
              <a:lnSpc>
                <a:spcPct val="90000"/>
              </a:lnSpc>
              <a:spcBef>
                <a:spcPct val="20000"/>
              </a:spcBef>
              <a:spcAft>
                <a:spcPts val="600"/>
              </a:spcAft>
              <a:buClr>
                <a:schemeClr val="accent1"/>
              </a:buClr>
              <a:buFont typeface="Wingdings 2" charset="2"/>
              <a:buChar char=""/>
            </a:pPr>
            <a:r>
              <a:rPr lang="en-US" sz="1400" b="1" dirty="0"/>
              <a:t>Label:</a:t>
            </a:r>
            <a:r>
              <a:rPr lang="en-US" sz="1400" dirty="0"/>
              <a:t> This is the daily </a:t>
            </a:r>
            <a:r>
              <a:rPr lang="en-US" sz="1400" dirty="0" err="1"/>
              <a:t>percentchange</a:t>
            </a:r>
            <a:r>
              <a:rPr lang="en-US" sz="1400" dirty="0"/>
              <a:t> of the S&amp;P index.</a:t>
            </a:r>
          </a:p>
        </p:txBody>
      </p:sp>
      <p:pic>
        <p:nvPicPr>
          <p:cNvPr id="5" name="Content Placeholder 4" descr="Table&#10;&#10;Description automatically generated">
            <a:extLst>
              <a:ext uri="{FF2B5EF4-FFF2-40B4-BE49-F238E27FC236}">
                <a16:creationId xmlns:a16="http://schemas.microsoft.com/office/drawing/2014/main" id="{8FDEAEDA-902C-E346-A6C7-39070A7FB10B}"/>
              </a:ext>
            </a:extLst>
          </p:cNvPr>
          <p:cNvPicPr>
            <a:picLocks noGrp="1" noChangeAspect="1"/>
          </p:cNvPicPr>
          <p:nvPr>
            <p:ph idx="1"/>
          </p:nvPr>
        </p:nvPicPr>
        <p:blipFill>
          <a:blip r:embed="rId2"/>
          <a:stretch>
            <a:fillRect/>
          </a:stretch>
        </p:blipFill>
        <p:spPr>
          <a:xfrm>
            <a:off x="1414369" y="2266891"/>
            <a:ext cx="9363255" cy="1162109"/>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050506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F7D26C8-96ED-46E3-BD94-C1608C54C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13EEA0A9-F720-41ED-8EBA-2A10A664F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8AA863-3DB5-DF49-A3CC-43162AA01613}"/>
              </a:ext>
            </a:extLst>
          </p:cNvPr>
          <p:cNvSpPr>
            <a:spLocks noGrp="1"/>
          </p:cNvSpPr>
          <p:nvPr>
            <p:ph type="title"/>
          </p:nvPr>
        </p:nvSpPr>
        <p:spPr>
          <a:xfrm>
            <a:off x="643464" y="426794"/>
            <a:ext cx="3413084" cy="1559412"/>
          </a:xfrm>
          <a:pattFill prst="pct75">
            <a:fgClr>
              <a:schemeClr val="bg2"/>
            </a:fgClr>
            <a:bgClr>
              <a:srgbClr val="A62AA3"/>
            </a:bgClr>
          </a:pattFill>
        </p:spPr>
        <p:txBody>
          <a:bodyPr vert="horz" lIns="91440" tIns="45720" rIns="91440" bIns="45720" rtlCol="0" anchor="b">
            <a:normAutofit/>
          </a:bodyPr>
          <a:lstStyle/>
          <a:p>
            <a:r>
              <a:rPr lang="en-US" sz="3200" dirty="0"/>
              <a:t>Supervised Learning - Explore</a:t>
            </a:r>
          </a:p>
        </p:txBody>
      </p:sp>
      <p:sp>
        <p:nvSpPr>
          <p:cNvPr id="6" name="TextBox 5">
            <a:extLst>
              <a:ext uri="{FF2B5EF4-FFF2-40B4-BE49-F238E27FC236}">
                <a16:creationId xmlns:a16="http://schemas.microsoft.com/office/drawing/2014/main" id="{7100DAD9-D993-0E42-8934-ADBEF8607880}"/>
              </a:ext>
            </a:extLst>
          </p:cNvPr>
          <p:cNvSpPr txBox="1"/>
          <p:nvPr/>
        </p:nvSpPr>
        <p:spPr>
          <a:xfrm>
            <a:off x="616316" y="2413000"/>
            <a:ext cx="3404372" cy="3632200"/>
          </a:xfrm>
          <a:prstGeom prst="rect">
            <a:avLst/>
          </a:prstGeom>
          <a:pattFill prst="pct80">
            <a:fgClr>
              <a:schemeClr val="bg2"/>
            </a:fgClr>
            <a:bgClr>
              <a:srgbClr val="A62AA3"/>
            </a:bgClr>
          </a:pattFill>
          <a:ln>
            <a:noFill/>
          </a:ln>
        </p:spPr>
        <p:txBody>
          <a:bodyPr vert="horz" lIns="91440" tIns="45720" rIns="91440" bIns="45720" rtlCol="0" anchor="ctr">
            <a:normAutofit/>
          </a:bodyPr>
          <a:lstStyle/>
          <a:p>
            <a:pPr marL="285750" indent="-285750">
              <a:spcBef>
                <a:spcPct val="20000"/>
              </a:spcBef>
              <a:spcAft>
                <a:spcPts val="600"/>
              </a:spcAft>
              <a:buClr>
                <a:schemeClr val="accent1"/>
              </a:buClr>
              <a:buFont typeface="Wingdings 2" charset="2"/>
              <a:buChar char=""/>
            </a:pPr>
            <a:r>
              <a:rPr lang="en-US" sz="1600" b="1" dirty="0"/>
              <a:t>Correlation between Interest Score and COVID stats</a:t>
            </a:r>
            <a:br>
              <a:rPr lang="en-US" sz="1600" b="1" dirty="0"/>
            </a:br>
            <a:endParaRPr lang="en-US" sz="1600" b="1" dirty="0"/>
          </a:p>
          <a:p>
            <a:pPr marL="285750" indent="-285750">
              <a:spcBef>
                <a:spcPct val="20000"/>
              </a:spcBef>
              <a:spcAft>
                <a:spcPts val="600"/>
              </a:spcAft>
              <a:buClr>
                <a:schemeClr val="accent1"/>
              </a:buClr>
              <a:buFont typeface="Wingdings 2" charset="2"/>
              <a:buChar char=""/>
            </a:pPr>
            <a:r>
              <a:rPr lang="en-US" sz="1600" b="1" dirty="0"/>
              <a:t>Correlation between HST and XTN with the label column (S&amp;P index </a:t>
            </a:r>
            <a:r>
              <a:rPr lang="en-US" sz="1600" b="1" dirty="0" err="1"/>
              <a:t>percentchange</a:t>
            </a:r>
            <a:r>
              <a:rPr lang="en-US" sz="1600" b="1" dirty="0"/>
              <a:t>)</a:t>
            </a:r>
            <a:br>
              <a:rPr lang="en-US" sz="1600" b="1" dirty="0"/>
            </a:br>
            <a:endParaRPr lang="en-US" sz="1600" b="1" dirty="0"/>
          </a:p>
          <a:p>
            <a:pPr marL="285750" indent="-285750">
              <a:spcBef>
                <a:spcPct val="20000"/>
              </a:spcBef>
              <a:spcAft>
                <a:spcPts val="600"/>
              </a:spcAft>
              <a:buClr>
                <a:schemeClr val="accent1"/>
              </a:buClr>
              <a:buFont typeface="Wingdings 2" charset="2"/>
              <a:buChar char=""/>
            </a:pPr>
            <a:r>
              <a:rPr lang="en-US" sz="1600" b="1" dirty="0"/>
              <a:t>Correlation between HST and XTN</a:t>
            </a:r>
          </a:p>
        </p:txBody>
      </p:sp>
      <p:sp>
        <p:nvSpPr>
          <p:cNvPr id="15" name="Rounded Rectangle 17">
            <a:extLst>
              <a:ext uri="{FF2B5EF4-FFF2-40B4-BE49-F238E27FC236}">
                <a16:creationId xmlns:a16="http://schemas.microsoft.com/office/drawing/2014/main" id="{03B27569-6089-4DC0-93E0-F3F6E1E93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imeline&#10;&#10;Description automatically generated">
            <a:extLst>
              <a:ext uri="{FF2B5EF4-FFF2-40B4-BE49-F238E27FC236}">
                <a16:creationId xmlns:a16="http://schemas.microsoft.com/office/drawing/2014/main" id="{FBB172B0-CCDF-C44D-8DC5-184C710973AD}"/>
              </a:ext>
            </a:extLst>
          </p:cNvPr>
          <p:cNvPicPr>
            <a:picLocks noGrp="1" noChangeAspect="1"/>
          </p:cNvPicPr>
          <p:nvPr>
            <p:ph idx="1"/>
          </p:nvPr>
        </p:nvPicPr>
        <p:blipFill rotWithShape="1">
          <a:blip r:embed="rId2"/>
          <a:srcRect r="-1" b="4900"/>
          <a:stretch/>
        </p:blipFill>
        <p:spPr>
          <a:xfrm>
            <a:off x="5313359" y="1048146"/>
            <a:ext cx="6200761" cy="4761707"/>
          </a:xfrm>
          <a:prstGeom prst="rect">
            <a:avLst/>
          </a:prstGeom>
        </p:spPr>
      </p:pic>
    </p:spTree>
    <p:extLst>
      <p:ext uri="{BB962C8B-B14F-4D97-AF65-F5344CB8AC3E}">
        <p14:creationId xmlns:p14="http://schemas.microsoft.com/office/powerpoint/2010/main" val="2569888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smCheck">
          <a:fgClr>
            <a:schemeClr val="bg2"/>
          </a:fgClr>
          <a:bgClr>
            <a:srgbClr val="A62AA3"/>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638A-FB0D-EF43-A222-37CB1C2785C4}"/>
              </a:ext>
            </a:extLst>
          </p:cNvPr>
          <p:cNvSpPr>
            <a:spLocks noGrp="1"/>
          </p:cNvSpPr>
          <p:nvPr>
            <p:ph type="title"/>
          </p:nvPr>
        </p:nvSpPr>
        <p:spPr/>
        <p:txBody>
          <a:bodyPr/>
          <a:lstStyle/>
          <a:p>
            <a:r>
              <a:rPr lang="en-US" dirty="0"/>
              <a:t>Supervised Learning - Pipeline</a:t>
            </a:r>
          </a:p>
        </p:txBody>
      </p:sp>
      <p:pic>
        <p:nvPicPr>
          <p:cNvPr id="5" name="Content Placeholder 4" descr="Graphical user interface&#10;&#10;Description automatically generated with medium confidence">
            <a:extLst>
              <a:ext uri="{FF2B5EF4-FFF2-40B4-BE49-F238E27FC236}">
                <a16:creationId xmlns:a16="http://schemas.microsoft.com/office/drawing/2014/main" id="{61D6005C-8848-D84B-9022-109EB3048397}"/>
              </a:ext>
            </a:extLst>
          </p:cNvPr>
          <p:cNvPicPr>
            <a:picLocks noGrp="1" noChangeAspect="1"/>
          </p:cNvPicPr>
          <p:nvPr>
            <p:ph idx="1"/>
          </p:nvPr>
        </p:nvPicPr>
        <p:blipFill>
          <a:blip r:embed="rId2"/>
          <a:stretch>
            <a:fillRect/>
          </a:stretch>
        </p:blipFill>
        <p:spPr>
          <a:xfrm>
            <a:off x="545123" y="3006968"/>
            <a:ext cx="11315700" cy="2400301"/>
          </a:xfrm>
        </p:spPr>
      </p:pic>
    </p:spTree>
    <p:extLst>
      <p:ext uri="{BB962C8B-B14F-4D97-AF65-F5344CB8AC3E}">
        <p14:creationId xmlns:p14="http://schemas.microsoft.com/office/powerpoint/2010/main" val="3198492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dkDnDiag">
          <a:fgClr>
            <a:schemeClr val="bg2"/>
          </a:fgClr>
          <a:bgClr>
            <a:srgbClr val="A62AA3"/>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5493-DEDB-6D49-AD3C-64BCA34318EF}"/>
              </a:ext>
            </a:extLst>
          </p:cNvPr>
          <p:cNvSpPr>
            <a:spLocks noGrp="1"/>
          </p:cNvSpPr>
          <p:nvPr>
            <p:ph type="title"/>
          </p:nvPr>
        </p:nvSpPr>
        <p:spPr/>
        <p:txBody>
          <a:bodyPr/>
          <a:lstStyle/>
          <a:p>
            <a:r>
              <a:rPr lang="en-US" dirty="0"/>
              <a:t>Supervised Learning – Hyperparameter Tuning </a:t>
            </a:r>
          </a:p>
        </p:txBody>
      </p:sp>
      <p:pic>
        <p:nvPicPr>
          <p:cNvPr id="5" name="Content Placeholder 4" descr="Text, whiteboard&#10;&#10;Description automatically generated">
            <a:extLst>
              <a:ext uri="{FF2B5EF4-FFF2-40B4-BE49-F238E27FC236}">
                <a16:creationId xmlns:a16="http://schemas.microsoft.com/office/drawing/2014/main" id="{2B199476-73DE-8947-AC9B-25094A0D37BF}"/>
              </a:ext>
            </a:extLst>
          </p:cNvPr>
          <p:cNvPicPr>
            <a:picLocks noGrp="1" noChangeAspect="1"/>
          </p:cNvPicPr>
          <p:nvPr>
            <p:ph idx="1"/>
          </p:nvPr>
        </p:nvPicPr>
        <p:blipFill>
          <a:blip r:embed="rId2"/>
          <a:stretch>
            <a:fillRect/>
          </a:stretch>
        </p:blipFill>
        <p:spPr>
          <a:xfrm>
            <a:off x="352863" y="2346067"/>
            <a:ext cx="5766491" cy="4064745"/>
          </a:xfrm>
        </p:spPr>
      </p:pic>
      <p:pic>
        <p:nvPicPr>
          <p:cNvPr id="7" name="Picture 6" descr="Text&#10;&#10;Description automatically generated">
            <a:extLst>
              <a:ext uri="{FF2B5EF4-FFF2-40B4-BE49-F238E27FC236}">
                <a16:creationId xmlns:a16="http://schemas.microsoft.com/office/drawing/2014/main" id="{1FD6A957-589F-3C4F-89EC-DB917211061A}"/>
              </a:ext>
            </a:extLst>
          </p:cNvPr>
          <p:cNvPicPr>
            <a:picLocks noChangeAspect="1"/>
          </p:cNvPicPr>
          <p:nvPr/>
        </p:nvPicPr>
        <p:blipFill>
          <a:blip r:embed="rId3"/>
          <a:stretch>
            <a:fillRect/>
          </a:stretch>
        </p:blipFill>
        <p:spPr>
          <a:xfrm>
            <a:off x="7306528" y="2346067"/>
            <a:ext cx="4075470" cy="4064745"/>
          </a:xfrm>
          <a:prstGeom prst="rect">
            <a:avLst/>
          </a:prstGeom>
        </p:spPr>
      </p:pic>
    </p:spTree>
    <p:extLst>
      <p:ext uri="{BB962C8B-B14F-4D97-AF65-F5344CB8AC3E}">
        <p14:creationId xmlns:p14="http://schemas.microsoft.com/office/powerpoint/2010/main" val="4088522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dkDnDiag">
          <a:fgClr>
            <a:schemeClr val="bg2"/>
          </a:fgClr>
          <a:bgClr>
            <a:srgbClr val="A62AA3"/>
          </a:bgClr>
        </a:patt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3322B77-FA16-4D4E-BAA6-811C61DB3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A6EF34F-3BAD-4CD8-B05E-03BA773AE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50631" y="1050634"/>
            <a:ext cx="6857997" cy="4756735"/>
          </a:xfrm>
          <a:custGeom>
            <a:avLst/>
            <a:gdLst>
              <a:gd name="connsiteX0" fmla="*/ 6857997 w 6857997"/>
              <a:gd name="connsiteY0" fmla="*/ 0 h 4756735"/>
              <a:gd name="connsiteX1" fmla="*/ 6857997 w 6857997"/>
              <a:gd name="connsiteY1" fmla="*/ 4458285 h 4756735"/>
              <a:gd name="connsiteX2" fmla="*/ 4861980 w 6857997"/>
              <a:gd name="connsiteY2" fmla="*/ 4458285 h 4756735"/>
              <a:gd name="connsiteX3" fmla="*/ 4480980 w 6857997"/>
              <a:gd name="connsiteY3" fmla="*/ 4744036 h 4756735"/>
              <a:gd name="connsiteX4" fmla="*/ 4472514 w 6857997"/>
              <a:gd name="connsiteY4" fmla="*/ 4747210 h 4756735"/>
              <a:gd name="connsiteX5" fmla="*/ 4459814 w 6857997"/>
              <a:gd name="connsiteY5" fmla="*/ 4751973 h 4756735"/>
              <a:gd name="connsiteX6" fmla="*/ 4447114 w 6857997"/>
              <a:gd name="connsiteY6" fmla="*/ 4756735 h 4756735"/>
              <a:gd name="connsiteX7" fmla="*/ 4436530 w 6857997"/>
              <a:gd name="connsiteY7" fmla="*/ 4756735 h 4756735"/>
              <a:gd name="connsiteX8" fmla="*/ 4423830 w 6857997"/>
              <a:gd name="connsiteY8" fmla="*/ 4756735 h 4756735"/>
              <a:gd name="connsiteX9" fmla="*/ 4413247 w 6857997"/>
              <a:gd name="connsiteY9" fmla="*/ 4751973 h 4756735"/>
              <a:gd name="connsiteX10" fmla="*/ 4400547 w 6857997"/>
              <a:gd name="connsiteY10" fmla="*/ 4747210 h 4756735"/>
              <a:gd name="connsiteX11" fmla="*/ 4392080 w 6857997"/>
              <a:gd name="connsiteY11" fmla="*/ 4744036 h 4756735"/>
              <a:gd name="connsiteX12" fmla="*/ 4011080 w 6857997"/>
              <a:gd name="connsiteY12" fmla="*/ 4458285 h 4756735"/>
              <a:gd name="connsiteX13" fmla="*/ 0 w 6857997"/>
              <a:gd name="connsiteY13" fmla="*/ 4458285 h 4756735"/>
              <a:gd name="connsiteX14" fmla="*/ 1 w 6857997"/>
              <a:gd name="connsiteY14" fmla="*/ 0 h 475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57997" h="4756735">
                <a:moveTo>
                  <a:pt x="6857997" y="0"/>
                </a:moveTo>
                <a:lnTo>
                  <a:pt x="6857997" y="4458285"/>
                </a:lnTo>
                <a:lnTo>
                  <a:pt x="4861980" y="4458285"/>
                </a:lnTo>
                <a:lnTo>
                  <a:pt x="4480980" y="4744036"/>
                </a:lnTo>
                <a:lnTo>
                  <a:pt x="4472514" y="4747210"/>
                </a:lnTo>
                <a:lnTo>
                  <a:pt x="4459814" y="4751973"/>
                </a:lnTo>
                <a:lnTo>
                  <a:pt x="4447114" y="4756735"/>
                </a:lnTo>
                <a:lnTo>
                  <a:pt x="4436530" y="4756735"/>
                </a:lnTo>
                <a:lnTo>
                  <a:pt x="4423830" y="4756735"/>
                </a:lnTo>
                <a:lnTo>
                  <a:pt x="4413247" y="4751973"/>
                </a:lnTo>
                <a:lnTo>
                  <a:pt x="4400547" y="4747210"/>
                </a:lnTo>
                <a:lnTo>
                  <a:pt x="4392080" y="4744036"/>
                </a:lnTo>
                <a:lnTo>
                  <a:pt x="4011080" y="4458285"/>
                </a:lnTo>
                <a:lnTo>
                  <a:pt x="0" y="4458285"/>
                </a:lnTo>
                <a:lnTo>
                  <a:pt x="1" y="0"/>
                </a:lnTo>
                <a:close/>
              </a:path>
            </a:pathLst>
          </a:custGeom>
          <a:solidFill>
            <a:schemeClr val="accent1"/>
          </a:solidFill>
          <a:ln>
            <a:headEnd/>
            <a:tailEnd/>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60E4852-AD3C-AF4F-BF61-CFD8C371EB54}"/>
              </a:ext>
            </a:extLst>
          </p:cNvPr>
          <p:cNvSpPr>
            <a:spLocks noGrp="1"/>
          </p:cNvSpPr>
          <p:nvPr>
            <p:ph type="title"/>
          </p:nvPr>
        </p:nvSpPr>
        <p:spPr>
          <a:xfrm>
            <a:off x="641754" y="1918252"/>
            <a:ext cx="3365439" cy="3997635"/>
          </a:xfrm>
        </p:spPr>
        <p:txBody>
          <a:bodyPr anchor="t">
            <a:normAutofit/>
          </a:bodyPr>
          <a:lstStyle/>
          <a:p>
            <a:r>
              <a:rPr lang="en-US" sz="4400"/>
              <a:t>Supervised Learning – </a:t>
            </a:r>
            <a:br>
              <a:rPr lang="en-US" sz="4400"/>
            </a:br>
            <a:r>
              <a:rPr lang="en-US" sz="4400"/>
              <a:t>Fit and Predict  </a:t>
            </a:r>
          </a:p>
        </p:txBody>
      </p:sp>
      <p:graphicFrame>
        <p:nvGraphicFramePr>
          <p:cNvPr id="12" name="Content Placeholder 2">
            <a:extLst>
              <a:ext uri="{FF2B5EF4-FFF2-40B4-BE49-F238E27FC236}">
                <a16:creationId xmlns:a16="http://schemas.microsoft.com/office/drawing/2014/main" id="{5AAD1D47-88DA-4D84-B6F0-AECD5B75C9A7}"/>
              </a:ext>
            </a:extLst>
          </p:cNvPr>
          <p:cNvGraphicFramePr>
            <a:graphicFrameLocks noGrp="1"/>
          </p:cNvGraphicFramePr>
          <p:nvPr>
            <p:ph idx="1"/>
            <p:extLst>
              <p:ext uri="{D42A27DB-BD31-4B8C-83A1-F6EECF244321}">
                <p14:modId xmlns:p14="http://schemas.microsoft.com/office/powerpoint/2010/main" val="3531024369"/>
              </p:ext>
            </p:extLst>
          </p:nvPr>
        </p:nvGraphicFramePr>
        <p:xfrm>
          <a:off x="5292969" y="650631"/>
          <a:ext cx="6515100" cy="54072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03430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StreetscapeVTI">
  <a:themeElements>
    <a:clrScheme name="Streetscape2">
      <a:dk1>
        <a:sysClr val="windowText" lastClr="000000"/>
      </a:dk1>
      <a:lt1>
        <a:srgbClr val="FFFFFF"/>
      </a:lt1>
      <a:dk2>
        <a:srgbClr val="191919"/>
      </a:dk2>
      <a:lt2>
        <a:srgbClr val="F3F2EE"/>
      </a:lt2>
      <a:accent1>
        <a:srgbClr val="448885"/>
      </a:accent1>
      <a:accent2>
        <a:srgbClr val="627C58"/>
      </a:accent2>
      <a:accent3>
        <a:srgbClr val="848358"/>
      </a:accent3>
      <a:accent4>
        <a:srgbClr val="547096"/>
      </a:accent4>
      <a:accent5>
        <a:srgbClr val="646464"/>
      </a:accent5>
      <a:accent6>
        <a:srgbClr val="A8A8A8"/>
      </a:accent6>
      <a:hlink>
        <a:srgbClr val="0563C1"/>
      </a:hlink>
      <a:folHlink>
        <a:srgbClr val="954F72"/>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reetscapeVTI" id="{B20F88EA-96D0-4E96-9207-A1488DAC5867}" vid="{3F7E5CFE-E584-4E58-A75E-141AC45B1490}"/>
    </a:ext>
  </a:extLst>
</a:theme>
</file>

<file path=docProps/app.xml><?xml version="1.0" encoding="utf-8"?>
<Properties xmlns="http://schemas.openxmlformats.org/officeDocument/2006/extended-properties" xmlns:vt="http://schemas.openxmlformats.org/officeDocument/2006/docPropsVTypes">
  <Template>Quotable</Template>
  <TotalTime>1855</TotalTime>
  <Words>669</Words>
  <Application>Microsoft Office PowerPoint</Application>
  <PresentationFormat>Widescreen</PresentationFormat>
  <Paragraphs>95</Paragraphs>
  <Slides>22</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Arial</vt:lpstr>
      <vt:lpstr>Calibri</vt:lpstr>
      <vt:lpstr>Century Gothic</vt:lpstr>
      <vt:lpstr>Consolas</vt:lpstr>
      <vt:lpstr>Franklin Gothic Heavy</vt:lpstr>
      <vt:lpstr>Slack-Lato</vt:lpstr>
      <vt:lpstr>Wingdings</vt:lpstr>
      <vt:lpstr>Wingdings 2</vt:lpstr>
      <vt:lpstr>Quotable</vt:lpstr>
      <vt:lpstr>StreetscapeVTI</vt:lpstr>
      <vt:lpstr>Fear and Comfort Index and Implementation</vt:lpstr>
      <vt:lpstr>Objectives</vt:lpstr>
      <vt:lpstr>Data Collection and Analysis</vt:lpstr>
      <vt:lpstr>PowerPoint Presentation</vt:lpstr>
      <vt:lpstr>Supervised Learning - Dataset</vt:lpstr>
      <vt:lpstr>Supervised Learning - Explore</vt:lpstr>
      <vt:lpstr>Supervised Learning - Pipeline</vt:lpstr>
      <vt:lpstr>Supervised Learning – Hyperparameter Tuning </vt:lpstr>
      <vt:lpstr>Supervised Learning –  Fit and Predict  </vt:lpstr>
      <vt:lpstr>Supervised Learning – Results Random Forest</vt:lpstr>
      <vt:lpstr>Supervised Learning – Results Random Forest</vt:lpstr>
      <vt:lpstr>Supervised Learning – Results KNeighbor</vt:lpstr>
      <vt:lpstr>Supervised Learning – Results Kneighbors</vt:lpstr>
      <vt:lpstr>Supervised Learning – Results Gradient Boost </vt:lpstr>
      <vt:lpstr>Supervised Learning – Results Gradient Boost</vt:lpstr>
      <vt:lpstr>Concept Behind Clustering</vt:lpstr>
      <vt:lpstr>Interpreting the Clusters in an Ideal World</vt:lpstr>
      <vt:lpstr>Interpreting the Actual Clusters </vt:lpstr>
      <vt:lpstr>GMM VS K-Means</vt:lpstr>
      <vt:lpstr>Difficulties Interpreting the Actual Clusters   </vt:lpstr>
      <vt:lpstr>Difficulties and Possible Improvements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Yourik Hacoupian</dc:creator>
  <cp:lastModifiedBy>A R</cp:lastModifiedBy>
  <cp:revision>31</cp:revision>
  <dcterms:created xsi:type="dcterms:W3CDTF">2021-07-11T15:59:37Z</dcterms:created>
  <dcterms:modified xsi:type="dcterms:W3CDTF">2021-07-16T00:08:55Z</dcterms:modified>
</cp:coreProperties>
</file>